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4" r:id="rId13"/>
    <p:sldId id="273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7" r:id="rId26"/>
    <p:sldId id="286" r:id="rId27"/>
    <p:sldId id="288" r:id="rId28"/>
    <p:sldId id="289" r:id="rId29"/>
    <p:sldId id="290" r:id="rId30"/>
    <p:sldId id="291" r:id="rId31"/>
    <p:sldId id="292" r:id="rId32"/>
    <p:sldId id="293" r:id="rId33"/>
    <p:sldId id="263" r:id="rId34"/>
  </p:sldIdLst>
  <p:sldSz cx="9906000" cy="6858000" type="A4"/>
  <p:notesSz cx="6858000" cy="9144000"/>
  <p:custDataLst>
    <p:tags r:id="rId37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879" autoAdjust="0"/>
  </p:normalViewPr>
  <p:slideViewPr>
    <p:cSldViewPr>
      <p:cViewPr>
        <p:scale>
          <a:sx n="99" d="100"/>
          <a:sy n="99" d="100"/>
        </p:scale>
        <p:origin x="-72" y="-168"/>
      </p:cViewPr>
      <p:guideLst>
        <p:guide orient="horz" pos="2160"/>
        <p:guide orient="horz" pos="799"/>
        <p:guide orient="horz" pos="3657"/>
        <p:guide orient="horz" pos="958"/>
        <p:guide pos="330"/>
        <p:guide pos="5910"/>
        <p:guide pos="3188"/>
        <p:guide pos="30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8" d="100"/>
          <a:sy n="98" d="100"/>
        </p:scale>
        <p:origin x="-296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D657ECC-D7B6-4B26-ADEB-B4C4CEC2B079}" type="datetimeFigureOut">
              <a:rPr lang="de-DE"/>
              <a:pPr>
                <a:defRPr/>
              </a:pPr>
              <a:t>30.10.2015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EB1A800-E42D-4F74-B3BA-8F112D2AD605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8638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54548C6-CE88-454B-8269-E25EAB7697B6}" type="datetimeFigureOut">
              <a:rPr lang="de-DE"/>
              <a:pPr>
                <a:defRPr/>
              </a:pPr>
              <a:t>30.10.2015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73125" y="4343400"/>
            <a:ext cx="5111750" cy="4297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de-DE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2FB02F8-A054-4DDB-AB19-C30EDA478F0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5430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6213" indent="-176213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0363" indent="-184150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38163" indent="-177800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14375" indent="-176213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98525" indent="-184150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2.emf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nd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D9D9D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tatus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 rot="16200000">
            <a:off x="8901907" y="4196556"/>
            <a:ext cx="1500188" cy="2762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accent1"/>
                </a:solidFill>
                <a:latin typeface="+mj-lt"/>
                <a:cs typeface="+mn-cs"/>
              </a:rPr>
              <a:t>DRAFT</a:t>
            </a:r>
          </a:p>
        </p:txBody>
      </p:sp>
      <p:pic>
        <p:nvPicPr>
          <p:cNvPr id="7" name="Picture 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7920038" y="5530850"/>
            <a:ext cx="1589087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439" y="3700078"/>
            <a:ext cx="8929686" cy="1133078"/>
          </a:xfrm>
        </p:spPr>
        <p:txBody>
          <a:bodyPr anchor="t"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438" y="4879208"/>
            <a:ext cx="6696805" cy="1538124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906000" cy="3429000"/>
          </a:xfrm>
          <a:noFill/>
        </p:spPr>
        <p:txBody>
          <a:bodyPr bIns="540000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der"/>
          <p:cNvSpPr/>
          <p:nvPr userDrawn="1"/>
        </p:nvSpPr>
        <p:spPr bwMode="white">
          <a:xfrm>
            <a:off x="452438" y="1089025"/>
            <a:ext cx="8996362" cy="130175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Wear Management - Crushing, CMS-MPT/LIA, Technical Development Program for PPE, 2014-20152015-08-04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387E29-7A3A-4F78-8493-0BDA2A4AC0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sers\sihuber1\Downloads\LH_Logo_sRGB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97113" y="1690688"/>
            <a:ext cx="5311775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Wear Management - Crushing, CMS-MPT/LIA, Technical Development Program for PPE, 2014-20152015-08-04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D5DFF3-77B9-4239-B636-5D2F9B9D0C3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8858250" cy="4734052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Wear Management - Crushing, CMS-MPT/LIA, Technical Development Program for PPE, 2014-20152015-08-04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41BDD-A5EF-4D0F-BCB1-D0ECDA2F0EA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Hider"/>
          <p:cNvSpPr/>
          <p:nvPr userDrawn="1">
            <p:custDataLst>
              <p:tags r:id="rId1"/>
            </p:custDataLst>
          </p:nvPr>
        </p:nvSpPr>
        <p:spPr bwMode="white">
          <a:xfrm>
            <a:off x="468313" y="1112838"/>
            <a:ext cx="8948737" cy="841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Status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 rot="16200000">
            <a:off x="8901113" y="765175"/>
            <a:ext cx="1501775" cy="2762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accent1"/>
                </a:solidFill>
                <a:latin typeface="+mj-lt"/>
                <a:cs typeface="+mn-cs"/>
              </a:rPr>
              <a:t>DRAFT</a:t>
            </a:r>
          </a:p>
        </p:txBody>
      </p:sp>
      <p:sp>
        <p:nvSpPr>
          <p:cNvPr id="6" name="Classification"/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5240338" y="6416675"/>
            <a:ext cx="1657350" cy="166688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cap="all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906000" cy="6858000"/>
          </a:xfrm>
          <a:prstGeom prst="rect">
            <a:avLst/>
          </a:prstGeom>
        </p:spPr>
        <p:txBody>
          <a:bodyPr tIns="3636000" rtlCol="0">
            <a:noAutofit/>
          </a:bodyPr>
          <a:lstStyle>
            <a:lvl1pPr marL="0" indent="0" algn="ctr">
              <a:buFontTx/>
              <a:buNone/>
              <a:defRPr sz="1800">
                <a:solidFill>
                  <a:srgbClr val="96969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0388" y="1943998"/>
            <a:ext cx="8785225" cy="1052954"/>
          </a:xfrm>
        </p:spPr>
        <p:txBody>
          <a:bodyPr anchor="t"/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Wear Management - Crushing, CMS-MPT/LIA, Technical Development Program for PPE, 2014-20152015-08-04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FBD1CD-9CED-44EA-9E49-AEB120217B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s" preserve="1" userDrawn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4320542" cy="4734052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5060950" y="1448780"/>
            <a:ext cx="4321175" cy="473405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Wear Management - Crushing, CMS-MPT/LIA, Technical Development Program for PPE, 2014-20152015-08-04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4411DF-3FD0-4456-AD8B-2B88505DD8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and Picture" preserve="1" userDrawn="1">
  <p:cSld name="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4320542" cy="473405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060950" y="1448780"/>
            <a:ext cx="4321175" cy="4734053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Wear Management - Crushing, CMS-MPT/LIA, Technical Development Program for PPE, 2014-20152015-08-04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9998FB-4A4E-4062-9C0C-143CE5C641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s and Picture" preserve="1" userDrawn="1">
  <p:cSld name="Title, 2 Conte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509" y="1448780"/>
            <a:ext cx="4320542" cy="473261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5060950" y="4077072"/>
            <a:ext cx="4321175" cy="2105679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060950" y="1448780"/>
            <a:ext cx="4321175" cy="2376264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Wear Management - Crushing, CMS-MPT/LIA, Technical Development Program for PPE, 2014-20152015-08-04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0658AA-BBD7-45FC-A29D-72601CEB08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23875" y="1268413"/>
            <a:ext cx="8858250" cy="4912979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Wear Management - Crushing, CMS-MPT/LIA, Technical Development Program for PPE, 2014-20152015-08-04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46E7EA-D902-4D50-B5A8-C3105C86E3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Wear Management - Crushing, CMS-MPT/LIA, Technical Development Program for PPE, 2014-20152015-08-04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84A75C-83A8-4BEB-8404-D6F432B0C02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Wear Management - Crushing, CMS-MPT/LIA, Technical Development Program for PPE, 2014-20152015-08-04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7BD09-3638-4E96-8549-84CFCCE5EB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23875" y="188913"/>
            <a:ext cx="885825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23875" y="1449388"/>
            <a:ext cx="8858250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92300" y="6416675"/>
            <a:ext cx="3168650" cy="166688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sz="800" b="1"/>
            </a:lvl1pPr>
          </a:lstStyle>
          <a:p>
            <a:pPr>
              <a:defRPr/>
            </a:pPr>
            <a:r>
              <a:rPr lang="en-US"/>
              <a:t>Wear Management - Crushing, CMS-MPT/LIA, Technical Development Program for PPE, 2014-20152015-08-04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8738" y="6416675"/>
            <a:ext cx="433387" cy="166688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FF0E937-0AF2-4636-99FB-8886DD8BEA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Line"/>
          <p:cNvCxnSpPr/>
          <p:nvPr/>
        </p:nvCxnSpPr>
        <p:spPr>
          <a:xfrm>
            <a:off x="523875" y="1160463"/>
            <a:ext cx="88582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pyright"/>
          <p:cNvSpPr/>
          <p:nvPr>
            <p:custDataLst>
              <p:tags r:id="rId14"/>
            </p:custDataLst>
          </p:nvPr>
        </p:nvSpPr>
        <p:spPr>
          <a:xfrm>
            <a:off x="7689850" y="6416675"/>
            <a:ext cx="1209675" cy="166688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latin typeface="+mn-lt"/>
                <a:cs typeface="+mn-cs"/>
              </a:rPr>
              <a:t>© 2015 LafargeHolcim</a:t>
            </a:r>
            <a:endParaRPr lang="en-US" sz="800" dirty="0">
              <a:latin typeface="+mn-lt"/>
              <a:cs typeface="+mn-cs"/>
            </a:endParaRPr>
          </a:p>
        </p:txBody>
      </p:sp>
      <p:sp>
        <p:nvSpPr>
          <p:cNvPr id="12" name="Classification"/>
          <p:cNvSpPr>
            <a:spLocks/>
          </p:cNvSpPr>
          <p:nvPr>
            <p:custDataLst>
              <p:tags r:id="rId15"/>
            </p:custDataLst>
          </p:nvPr>
        </p:nvSpPr>
        <p:spPr>
          <a:xfrm>
            <a:off x="5240338" y="6416675"/>
            <a:ext cx="1657350" cy="166688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cap="all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  <p:sp>
        <p:nvSpPr>
          <p:cNvPr id="14" name="Status" hidden="1"/>
          <p:cNvSpPr txBox="1">
            <a:spLocks/>
          </p:cNvSpPr>
          <p:nvPr>
            <p:custDataLst>
              <p:tags r:id="rId16"/>
            </p:custDataLst>
          </p:nvPr>
        </p:nvSpPr>
        <p:spPr>
          <a:xfrm rot="16200000">
            <a:off x="8901113" y="765175"/>
            <a:ext cx="1501775" cy="2762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accent1"/>
                </a:solidFill>
                <a:latin typeface="+mj-lt"/>
                <a:cs typeface="+mn-cs"/>
              </a:rPr>
              <a:t>DRAFT</a:t>
            </a:r>
          </a:p>
        </p:txBody>
      </p:sp>
      <p:pic>
        <p:nvPicPr>
          <p:cNvPr id="1034" name="Picture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/>
          <a:stretch>
            <a:fillRect/>
          </a:stretch>
        </p:blipFill>
        <p:spPr bwMode="auto">
          <a:xfrm>
            <a:off x="519113" y="6348413"/>
            <a:ext cx="11049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3" r:id="rId2"/>
    <p:sldLayoutId id="214748366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3" r:id="rId10"/>
    <p:sldLayoutId id="2147483664" r:id="rId11"/>
    <p:sldLayoutId id="2147483660" r:id="rId12"/>
  </p:sldLayoutIdLst>
  <p:hf hd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80975" indent="-180975" algn="l" rtl="0" eaLnBrk="0" fontAlgn="base" hangingPunct="0">
        <a:spcBef>
          <a:spcPts val="12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indent="-180975" algn="l" rtl="0" eaLnBrk="0" fontAlgn="base" hangingPunct="0">
        <a:spcBef>
          <a:spcPts val="1200"/>
        </a:spcBef>
        <a:spcAft>
          <a:spcPct val="0"/>
        </a:spcAft>
        <a:buClr>
          <a:schemeClr val="accent1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indent="-180975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12788" indent="-169863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3763" indent="-180975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ctrTitle"/>
          </p:nvPr>
        </p:nvSpPr>
        <p:spPr>
          <a:xfrm>
            <a:off x="452438" y="3700463"/>
            <a:ext cx="8929687" cy="1133475"/>
          </a:xfrm>
        </p:spPr>
        <p:txBody>
          <a:bodyPr/>
          <a:lstStyle/>
          <a:p>
            <a:pPr eaLnBrk="1" hangingPunct="1"/>
            <a:r>
              <a:rPr lang="en-GB" smtClean="0"/>
              <a:t>Crushing Tools Management</a:t>
            </a:r>
            <a:endParaRPr lang="en-US" smtClean="0"/>
          </a:p>
        </p:txBody>
      </p:sp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452438" y="4879975"/>
            <a:ext cx="6696075" cy="1536700"/>
          </a:xfrm>
        </p:spPr>
        <p:txBody>
          <a:bodyPr/>
          <a:lstStyle/>
          <a:p>
            <a:pPr eaLnBrk="1" hangingPunct="1"/>
            <a:r>
              <a:rPr lang="en-US" dirty="0" smtClean="0"/>
              <a:t>Technical Development Program for PPE, </a:t>
            </a:r>
            <a:r>
              <a:rPr lang="en-US" dirty="0" smtClean="0"/>
              <a:t>2015-2016</a:t>
            </a:r>
            <a:endParaRPr lang="en-US" dirty="0" smtClean="0"/>
          </a:p>
        </p:txBody>
      </p:sp>
      <p:sp>
        <p:nvSpPr>
          <p:cNvPr id="16387" name="Picture Placeholder 3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6388" name="TitleImag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906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CB2F5FC-B2EE-4526-8A06-D51C5B134886}" type="slidenum">
              <a:rPr lang="en-US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2560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49C28918-3859-4027-A8E7-B726B40ADC3D}" type="slidenum">
              <a:rPr lang="en-US" sz="800"/>
              <a:pPr algn="r"/>
              <a:t>10</a:t>
            </a:fld>
            <a:endParaRPr lang="en-US" sz="800"/>
          </a:p>
        </p:txBody>
      </p:sp>
      <p:sp>
        <p:nvSpPr>
          <p:cNvPr id="25604" name="Content Placeholder 3"/>
          <p:cNvSpPr>
            <a:spLocks/>
          </p:cNvSpPr>
          <p:nvPr/>
        </p:nvSpPr>
        <p:spPr bwMode="auto">
          <a:xfrm>
            <a:off x="560388" y="129540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/>
              <a:t>6 month lifetime of manganese steel blow bars of an impact crusher correspond to around 10 g/t gross wear rate</a:t>
            </a:r>
          </a:p>
        </p:txBody>
      </p:sp>
      <p:sp>
        <p:nvSpPr>
          <p:cNvPr id="25605" name="Title 4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GB" sz="2400" b="1"/>
              <a:t>Correlation between Lifetime &amp; Wear Rate</a:t>
            </a:r>
          </a:p>
        </p:txBody>
      </p:sp>
      <p:pic>
        <p:nvPicPr>
          <p:cNvPr id="25606" name="Picture 747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75" y="1989138"/>
            <a:ext cx="6408738" cy="4259262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728E952-6F16-4C1D-AEE8-970E64A271A6}" type="slidenum">
              <a:rPr lang="en-US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2662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02376094-219B-4FDD-9EDE-AAC817B3D074}" type="slidenum">
              <a:rPr lang="en-US" sz="800"/>
              <a:pPr algn="r"/>
              <a:t>11</a:t>
            </a:fld>
            <a:endParaRPr lang="en-US" sz="800"/>
          </a:p>
        </p:txBody>
      </p:sp>
      <p:sp>
        <p:nvSpPr>
          <p:cNvPr id="26628" name="Content Placeholder 3"/>
          <p:cNvSpPr>
            <a:spLocks/>
          </p:cNvSpPr>
          <p:nvPr/>
        </p:nvSpPr>
        <p:spPr bwMode="auto">
          <a:xfrm>
            <a:off x="574675" y="123825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/>
              <a:t>With wear parts being the leading cost factor, the importance of proper material selection becomes evident</a:t>
            </a:r>
          </a:p>
        </p:txBody>
      </p:sp>
      <p:sp>
        <p:nvSpPr>
          <p:cNvPr id="26629" name="Title 4"/>
          <p:cNvSpPr>
            <a:spLocks/>
          </p:cNvSpPr>
          <p:nvPr/>
        </p:nvSpPr>
        <p:spPr bwMode="auto">
          <a:xfrm>
            <a:off x="574675" y="344488"/>
            <a:ext cx="877411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GB" sz="2400" b="1"/>
              <a:t>Direct Cost of Wear</a:t>
            </a:r>
          </a:p>
        </p:txBody>
      </p:sp>
      <p:pic>
        <p:nvPicPr>
          <p:cNvPr id="2663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4350" y="1916113"/>
            <a:ext cx="6481763" cy="4297362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DBD8A751-8389-41DD-AE61-B63DD6A5F02C}" type="slidenum">
              <a:rPr lang="en-US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2765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0BB6E26B-A629-4F1A-983D-374219508F74}" type="slidenum">
              <a:rPr lang="en-US" sz="800"/>
              <a:pPr algn="r"/>
              <a:t>12</a:t>
            </a:fld>
            <a:endParaRPr lang="en-US" sz="800"/>
          </a:p>
        </p:txBody>
      </p:sp>
      <p:sp>
        <p:nvSpPr>
          <p:cNvPr id="27653" name="Title 5"/>
          <p:cNvSpPr>
            <a:spLocks/>
          </p:cNvSpPr>
          <p:nvPr/>
        </p:nvSpPr>
        <p:spPr bwMode="auto">
          <a:xfrm>
            <a:off x="560388" y="1944688"/>
            <a:ext cx="8785225" cy="105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5000"/>
              </a:lnSpc>
            </a:pPr>
            <a:r>
              <a:rPr lang="en-GB" sz="3400" b="1"/>
              <a:t>Impact Crusher</a:t>
            </a:r>
          </a:p>
        </p:txBody>
      </p:sp>
      <p:sp>
        <p:nvSpPr>
          <p:cNvPr id="27654" name="Subtitle 2"/>
          <p:cNvSpPr>
            <a:spLocks/>
          </p:cNvSpPr>
          <p:nvPr/>
        </p:nvSpPr>
        <p:spPr bwMode="auto">
          <a:xfrm>
            <a:off x="552450" y="522288"/>
            <a:ext cx="6416675" cy="67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200"/>
              </a:spcBef>
              <a:buClr>
                <a:schemeClr val="accent1"/>
              </a:buClr>
              <a:buFont typeface="Arial" charset="0"/>
              <a:buNone/>
            </a:pPr>
            <a:r>
              <a:rPr lang="en-US" sz="2000"/>
              <a:t>Wear Management - Crushing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B96DFE4-BB20-4B1E-BECD-0C52C67D6CAF}" type="slidenum">
              <a:rPr lang="en-US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2867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A24D2903-CDC5-42AF-8827-033FB9C1938D}" type="slidenum">
              <a:rPr lang="en-US" sz="800"/>
              <a:pPr algn="r"/>
              <a:t>13</a:t>
            </a:fld>
            <a:endParaRPr lang="en-US" sz="800"/>
          </a:p>
        </p:txBody>
      </p:sp>
      <p:sp>
        <p:nvSpPr>
          <p:cNvPr id="28676" name="Content Placeholder 3"/>
          <p:cNvSpPr>
            <a:spLocks/>
          </p:cNvSpPr>
          <p:nvPr/>
        </p:nvSpPr>
        <p:spPr bwMode="auto">
          <a:xfrm>
            <a:off x="560388" y="1281113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/>
              <a:t>Typical material of blow bars: Manganese steel</a:t>
            </a:r>
          </a:p>
        </p:txBody>
      </p:sp>
      <p:sp>
        <p:nvSpPr>
          <p:cNvPr id="28677" name="Title 4"/>
          <p:cNvSpPr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GB" sz="2400" b="1"/>
              <a:t>Impact Crusher</a:t>
            </a:r>
          </a:p>
        </p:txBody>
      </p:sp>
      <p:pic>
        <p:nvPicPr>
          <p:cNvPr id="286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9175" y="1801813"/>
            <a:ext cx="5543550" cy="4478337"/>
          </a:xfrm>
          <a:prstGeom prst="rect">
            <a:avLst/>
          </a:prstGeom>
          <a:noFill/>
          <a:ln w="19050">
            <a:solidFill>
              <a:srgbClr val="FF11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404FF7C-ACB0-446D-95A7-219471A3D3B3}" type="slidenum">
              <a:rPr lang="en-US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969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08C84957-8CC8-4A9E-8E6F-7EB4EAEF2185}" type="slidenum">
              <a:rPr lang="en-US" sz="800"/>
              <a:pPr algn="r"/>
              <a:t>14</a:t>
            </a:fld>
            <a:endParaRPr lang="en-US" sz="800"/>
          </a:p>
        </p:txBody>
      </p:sp>
      <p:sp>
        <p:nvSpPr>
          <p:cNvPr id="29700" name="Content Placeholder 6"/>
          <p:cNvSpPr>
            <a:spLocks/>
          </p:cNvSpPr>
          <p:nvPr/>
        </p:nvSpPr>
        <p:spPr bwMode="auto">
          <a:xfrm>
            <a:off x="5097463" y="1268413"/>
            <a:ext cx="42481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/>
              <a:t>3D carbide on manganese steel base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820738" lvl="2" indent="-284163"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1600"/>
              <a:t>Potential risk of inserts to break out from soft base</a:t>
            </a:r>
          </a:p>
        </p:txBody>
      </p:sp>
      <p:sp>
        <p:nvSpPr>
          <p:cNvPr id="29701" name="Content Placeholder 5"/>
          <p:cNvSpPr>
            <a:spLocks/>
          </p:cNvSpPr>
          <p:nvPr/>
        </p:nvSpPr>
        <p:spPr bwMode="auto">
          <a:xfrm>
            <a:off x="560388" y="1268413"/>
            <a:ext cx="42481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/>
              <a:t>Ceramic inserts on martensitic steel base</a:t>
            </a:r>
          </a:p>
        </p:txBody>
      </p:sp>
      <p:sp>
        <p:nvSpPr>
          <p:cNvPr id="29702" name="Title 4"/>
          <p:cNvSpPr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GB" sz="2400" b="1"/>
              <a:t>New Blow Bars Technology</a:t>
            </a:r>
          </a:p>
        </p:txBody>
      </p:sp>
      <p:pic>
        <p:nvPicPr>
          <p:cNvPr id="2970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9313" y="2116138"/>
            <a:ext cx="3721100" cy="232568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2970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6138" y="3941763"/>
            <a:ext cx="2462212" cy="164623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2970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16600" y="2187575"/>
            <a:ext cx="2955925" cy="21828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29706" name="TextBox 10"/>
          <p:cNvSpPr txBox="1">
            <a:spLocks noChangeArrowheads="1"/>
          </p:cNvSpPr>
          <p:nvPr/>
        </p:nvSpPr>
        <p:spPr bwMode="auto">
          <a:xfrm>
            <a:off x="1208088" y="5748338"/>
            <a:ext cx="76866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000" b="1">
                <a:sym typeface="Wingdings" pitchFamily="2" charset="2"/>
              </a:rPr>
              <a:t> </a:t>
            </a:r>
            <a:r>
              <a:rPr lang="en-GB" sz="2000" b="1"/>
              <a:t>Increase of lifetime and product size control for the raw mill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A2F89EB-E0A1-44D5-9A9F-FBAD80837F37}" type="slidenum">
              <a:rPr lang="en-US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072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BC606B18-6394-476B-8045-A39859DEF497}" type="slidenum">
              <a:rPr lang="en-US" sz="800"/>
              <a:pPr algn="r"/>
              <a:t>15</a:t>
            </a:fld>
            <a:endParaRPr lang="en-US" sz="800"/>
          </a:p>
        </p:txBody>
      </p:sp>
      <p:sp>
        <p:nvSpPr>
          <p:cNvPr id="30724" name="Title 5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GB" sz="2400" b="1"/>
              <a:t>Lifetime Factors for Blow Bars</a:t>
            </a:r>
          </a:p>
        </p:txBody>
      </p:sp>
      <p:grpSp>
        <p:nvGrpSpPr>
          <p:cNvPr id="30725" name="Group 30"/>
          <p:cNvGrpSpPr>
            <a:grpSpLocks/>
          </p:cNvGrpSpPr>
          <p:nvPr/>
        </p:nvGrpSpPr>
        <p:grpSpPr bwMode="auto">
          <a:xfrm>
            <a:off x="849313" y="1268413"/>
            <a:ext cx="8193087" cy="3778250"/>
            <a:chOff x="535" y="799"/>
            <a:chExt cx="5161" cy="2380"/>
          </a:xfrm>
        </p:grpSpPr>
        <p:sp>
          <p:nvSpPr>
            <p:cNvPr id="30730" name="Text Box 1030"/>
            <p:cNvSpPr txBox="1">
              <a:spLocks noChangeArrowheads="1"/>
            </p:cNvSpPr>
            <p:nvPr/>
          </p:nvSpPr>
          <p:spPr bwMode="auto">
            <a:xfrm>
              <a:off x="535" y="1522"/>
              <a:ext cx="2757" cy="237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b="1"/>
                <a:t>Manganese steel</a:t>
              </a:r>
            </a:p>
          </p:txBody>
        </p:sp>
        <p:sp>
          <p:nvSpPr>
            <p:cNvPr id="30731" name="Text Box 1031"/>
            <p:cNvSpPr txBox="1">
              <a:spLocks noChangeArrowheads="1"/>
            </p:cNvSpPr>
            <p:nvPr/>
          </p:nvSpPr>
          <p:spPr bwMode="auto">
            <a:xfrm>
              <a:off x="535" y="2087"/>
              <a:ext cx="2757" cy="237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b="1"/>
                <a:t>Martensitic steel </a:t>
              </a:r>
            </a:p>
          </p:txBody>
        </p:sp>
        <p:sp>
          <p:nvSpPr>
            <p:cNvPr id="30732" name="Text Box 1032"/>
            <p:cNvSpPr txBox="1">
              <a:spLocks noChangeArrowheads="1"/>
            </p:cNvSpPr>
            <p:nvPr/>
          </p:nvSpPr>
          <p:spPr bwMode="auto">
            <a:xfrm>
              <a:off x="535" y="2644"/>
              <a:ext cx="2757" cy="237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b="1"/>
                <a:t>Ceramic Inserts on martensitic steel</a:t>
              </a:r>
            </a:p>
          </p:txBody>
        </p:sp>
        <p:sp>
          <p:nvSpPr>
            <p:cNvPr id="30733" name="Text Box 1033"/>
            <p:cNvSpPr txBox="1">
              <a:spLocks noChangeArrowheads="1"/>
            </p:cNvSpPr>
            <p:nvPr/>
          </p:nvSpPr>
          <p:spPr bwMode="auto">
            <a:xfrm>
              <a:off x="535" y="2935"/>
              <a:ext cx="2757" cy="237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b="1"/>
                <a:t>3D-Carbide on manganese steel base</a:t>
              </a:r>
            </a:p>
          </p:txBody>
        </p:sp>
        <p:sp>
          <p:nvSpPr>
            <p:cNvPr id="30734" name="Text Box 1034"/>
            <p:cNvSpPr txBox="1">
              <a:spLocks noChangeArrowheads="1"/>
            </p:cNvSpPr>
            <p:nvPr/>
          </p:nvSpPr>
          <p:spPr bwMode="auto">
            <a:xfrm>
              <a:off x="535" y="1807"/>
              <a:ext cx="2757" cy="237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b="1"/>
                <a:t>Manganese Steel resurfaced</a:t>
              </a:r>
            </a:p>
          </p:txBody>
        </p:sp>
        <p:sp>
          <p:nvSpPr>
            <p:cNvPr id="30735" name="Text Box 1030"/>
            <p:cNvSpPr txBox="1">
              <a:spLocks noChangeArrowheads="1"/>
            </p:cNvSpPr>
            <p:nvPr/>
          </p:nvSpPr>
          <p:spPr bwMode="auto">
            <a:xfrm>
              <a:off x="3338" y="799"/>
              <a:ext cx="2337" cy="237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b="1"/>
                <a:t>Lifetime factor</a:t>
              </a:r>
            </a:p>
          </p:txBody>
        </p:sp>
        <p:sp>
          <p:nvSpPr>
            <p:cNvPr id="30736" name="Text Box 1030"/>
            <p:cNvSpPr txBox="1">
              <a:spLocks noChangeArrowheads="1"/>
            </p:cNvSpPr>
            <p:nvPr/>
          </p:nvSpPr>
          <p:spPr bwMode="auto">
            <a:xfrm>
              <a:off x="3340" y="1525"/>
              <a:ext cx="1124" cy="237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b="1"/>
                <a:t>1.0</a:t>
              </a:r>
            </a:p>
          </p:txBody>
        </p:sp>
        <p:sp>
          <p:nvSpPr>
            <p:cNvPr id="30737" name="Text Box 1030"/>
            <p:cNvSpPr txBox="1">
              <a:spLocks noChangeArrowheads="1"/>
            </p:cNvSpPr>
            <p:nvPr/>
          </p:nvSpPr>
          <p:spPr bwMode="auto">
            <a:xfrm>
              <a:off x="3338" y="1809"/>
              <a:ext cx="1124" cy="237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b="1"/>
                <a:t>--</a:t>
              </a:r>
            </a:p>
          </p:txBody>
        </p:sp>
        <p:sp>
          <p:nvSpPr>
            <p:cNvPr id="30738" name="Text Box 1030"/>
            <p:cNvSpPr txBox="1">
              <a:spLocks noChangeArrowheads="1"/>
            </p:cNvSpPr>
            <p:nvPr/>
          </p:nvSpPr>
          <p:spPr bwMode="auto">
            <a:xfrm>
              <a:off x="3338" y="2087"/>
              <a:ext cx="1124" cy="237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b="1"/>
                <a:t>1.30 – 1.8</a:t>
              </a:r>
            </a:p>
          </p:txBody>
        </p:sp>
        <p:sp>
          <p:nvSpPr>
            <p:cNvPr id="30739" name="Text Box 1030"/>
            <p:cNvSpPr txBox="1">
              <a:spLocks noChangeArrowheads="1"/>
            </p:cNvSpPr>
            <p:nvPr/>
          </p:nvSpPr>
          <p:spPr bwMode="auto">
            <a:xfrm>
              <a:off x="3341" y="2643"/>
              <a:ext cx="1124" cy="237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b="1"/>
                <a:t>2.0 – 3.0</a:t>
              </a:r>
            </a:p>
          </p:txBody>
        </p:sp>
        <p:sp>
          <p:nvSpPr>
            <p:cNvPr id="30740" name="Text Box 1030"/>
            <p:cNvSpPr txBox="1">
              <a:spLocks noChangeArrowheads="1"/>
            </p:cNvSpPr>
            <p:nvPr/>
          </p:nvSpPr>
          <p:spPr bwMode="auto">
            <a:xfrm>
              <a:off x="3346" y="2940"/>
              <a:ext cx="1124" cy="237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b="1"/>
                <a:t>~2.0 </a:t>
              </a:r>
              <a:r>
                <a:rPr lang="en-GB">
                  <a:solidFill>
                    <a:schemeClr val="tx2"/>
                  </a:solidFill>
                </a:rPr>
                <a:t>(2)</a:t>
              </a:r>
            </a:p>
          </p:txBody>
        </p:sp>
        <p:sp>
          <p:nvSpPr>
            <p:cNvPr id="30741" name="Text Box 1030"/>
            <p:cNvSpPr txBox="1">
              <a:spLocks noChangeArrowheads="1"/>
            </p:cNvSpPr>
            <p:nvPr/>
          </p:nvSpPr>
          <p:spPr bwMode="auto">
            <a:xfrm>
              <a:off x="3347" y="1089"/>
              <a:ext cx="1124" cy="237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b="1"/>
                <a:t>Primary</a:t>
              </a:r>
            </a:p>
          </p:txBody>
        </p:sp>
        <p:sp>
          <p:nvSpPr>
            <p:cNvPr id="30742" name="Text Box 1030"/>
            <p:cNvSpPr txBox="1">
              <a:spLocks noChangeArrowheads="1"/>
            </p:cNvSpPr>
            <p:nvPr/>
          </p:nvSpPr>
          <p:spPr bwMode="auto">
            <a:xfrm>
              <a:off x="4557" y="1089"/>
              <a:ext cx="1124" cy="410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b="1"/>
                <a:t>Secondary &amp; Tertiary</a:t>
              </a:r>
            </a:p>
          </p:txBody>
        </p:sp>
        <p:sp>
          <p:nvSpPr>
            <p:cNvPr id="30743" name="Text Box 1030"/>
            <p:cNvSpPr txBox="1">
              <a:spLocks noChangeArrowheads="1"/>
            </p:cNvSpPr>
            <p:nvPr/>
          </p:nvSpPr>
          <p:spPr bwMode="auto">
            <a:xfrm>
              <a:off x="4566" y="1531"/>
              <a:ext cx="1124" cy="237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b="1"/>
                <a:t>1.0</a:t>
              </a:r>
            </a:p>
          </p:txBody>
        </p:sp>
        <p:sp>
          <p:nvSpPr>
            <p:cNvPr id="30744" name="Text Box 1030"/>
            <p:cNvSpPr txBox="1">
              <a:spLocks noChangeArrowheads="1"/>
            </p:cNvSpPr>
            <p:nvPr/>
          </p:nvSpPr>
          <p:spPr bwMode="auto">
            <a:xfrm>
              <a:off x="4564" y="1815"/>
              <a:ext cx="1124" cy="237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b="1"/>
                <a:t>--</a:t>
              </a:r>
            </a:p>
          </p:txBody>
        </p:sp>
        <p:sp>
          <p:nvSpPr>
            <p:cNvPr id="30745" name="Text Box 1030"/>
            <p:cNvSpPr txBox="1">
              <a:spLocks noChangeArrowheads="1"/>
            </p:cNvSpPr>
            <p:nvPr/>
          </p:nvSpPr>
          <p:spPr bwMode="auto">
            <a:xfrm>
              <a:off x="4564" y="2093"/>
              <a:ext cx="1124" cy="237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b="1"/>
                <a:t>1.5 – 2.0</a:t>
              </a:r>
            </a:p>
          </p:txBody>
        </p:sp>
        <p:sp>
          <p:nvSpPr>
            <p:cNvPr id="30746" name="Text Box 1030"/>
            <p:cNvSpPr txBox="1">
              <a:spLocks noChangeArrowheads="1"/>
            </p:cNvSpPr>
            <p:nvPr/>
          </p:nvSpPr>
          <p:spPr bwMode="auto">
            <a:xfrm>
              <a:off x="4568" y="2649"/>
              <a:ext cx="1123" cy="237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b="1"/>
                <a:t>2.5 – 4.0</a:t>
              </a:r>
            </a:p>
          </p:txBody>
        </p:sp>
        <p:sp>
          <p:nvSpPr>
            <p:cNvPr id="30747" name="Text Box 1030"/>
            <p:cNvSpPr txBox="1">
              <a:spLocks noChangeArrowheads="1"/>
            </p:cNvSpPr>
            <p:nvPr/>
          </p:nvSpPr>
          <p:spPr bwMode="auto">
            <a:xfrm>
              <a:off x="4572" y="2942"/>
              <a:ext cx="1124" cy="237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>
                  <a:solidFill>
                    <a:schemeClr val="tx2"/>
                  </a:solidFill>
                </a:rPr>
                <a:t>(3)</a:t>
              </a:r>
            </a:p>
          </p:txBody>
        </p:sp>
        <p:sp>
          <p:nvSpPr>
            <p:cNvPr id="30748" name="Text Box 1031"/>
            <p:cNvSpPr txBox="1">
              <a:spLocks noChangeArrowheads="1"/>
            </p:cNvSpPr>
            <p:nvPr/>
          </p:nvSpPr>
          <p:spPr bwMode="auto">
            <a:xfrm>
              <a:off x="535" y="2371"/>
              <a:ext cx="2757" cy="237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b="1"/>
                <a:t>High Chrome cast </a:t>
              </a:r>
            </a:p>
          </p:txBody>
        </p:sp>
        <p:sp>
          <p:nvSpPr>
            <p:cNvPr id="30749" name="Text Box 1030"/>
            <p:cNvSpPr txBox="1">
              <a:spLocks noChangeArrowheads="1"/>
            </p:cNvSpPr>
            <p:nvPr/>
          </p:nvSpPr>
          <p:spPr bwMode="auto">
            <a:xfrm>
              <a:off x="3320" y="2371"/>
              <a:ext cx="1188" cy="237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b="1"/>
                <a:t>Not Applicable</a:t>
              </a:r>
            </a:p>
          </p:txBody>
        </p:sp>
        <p:sp>
          <p:nvSpPr>
            <p:cNvPr id="30750" name="Text Box 1030"/>
            <p:cNvSpPr txBox="1">
              <a:spLocks noChangeArrowheads="1"/>
            </p:cNvSpPr>
            <p:nvPr/>
          </p:nvSpPr>
          <p:spPr bwMode="auto">
            <a:xfrm>
              <a:off x="4564" y="2377"/>
              <a:ext cx="1124" cy="237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b="1"/>
                <a:t>1.5 – 2.0 </a:t>
              </a:r>
              <a:r>
                <a:rPr lang="en-GB">
                  <a:solidFill>
                    <a:schemeClr val="tx2"/>
                  </a:solidFill>
                </a:rPr>
                <a:t>(1)</a:t>
              </a:r>
            </a:p>
          </p:txBody>
        </p:sp>
      </p:grpSp>
      <p:grpSp>
        <p:nvGrpSpPr>
          <p:cNvPr id="30726" name="Group 55"/>
          <p:cNvGrpSpPr>
            <a:grpSpLocks/>
          </p:cNvGrpSpPr>
          <p:nvPr/>
        </p:nvGrpSpPr>
        <p:grpSpPr bwMode="auto">
          <a:xfrm>
            <a:off x="1352550" y="5229225"/>
            <a:ext cx="6910388" cy="952500"/>
            <a:chOff x="2014759" y="5354632"/>
            <a:chExt cx="8194825" cy="951516"/>
          </a:xfrm>
        </p:grpSpPr>
        <p:sp>
          <p:nvSpPr>
            <p:cNvPr id="30727" name="Text Box 1035"/>
            <p:cNvSpPr txBox="1">
              <a:spLocks noChangeArrowheads="1"/>
            </p:cNvSpPr>
            <p:nvPr/>
          </p:nvSpPr>
          <p:spPr bwMode="auto">
            <a:xfrm>
              <a:off x="2014759" y="5354632"/>
              <a:ext cx="8192942" cy="36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>
                  <a:solidFill>
                    <a:schemeClr val="tx2"/>
                  </a:solidFill>
                </a:rPr>
                <a:t>(1) Consistent performance over lifetime (reduced deformation)</a:t>
              </a:r>
            </a:p>
          </p:txBody>
        </p:sp>
        <p:sp>
          <p:nvSpPr>
            <p:cNvPr id="30728" name="Text Box 1035"/>
            <p:cNvSpPr txBox="1">
              <a:spLocks noChangeArrowheads="1"/>
            </p:cNvSpPr>
            <p:nvPr/>
          </p:nvSpPr>
          <p:spPr bwMode="auto">
            <a:xfrm>
              <a:off x="2014759" y="5643259"/>
              <a:ext cx="8189177" cy="366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>
                  <a:solidFill>
                    <a:schemeClr val="tx2"/>
                  </a:solidFill>
                </a:rPr>
                <a:t>(2) Results from initial tests</a:t>
              </a:r>
            </a:p>
          </p:txBody>
        </p:sp>
        <p:sp>
          <p:nvSpPr>
            <p:cNvPr id="30729" name="Text Box 1035"/>
            <p:cNvSpPr txBox="1">
              <a:spLocks noChangeArrowheads="1"/>
            </p:cNvSpPr>
            <p:nvPr/>
          </p:nvSpPr>
          <p:spPr bwMode="auto">
            <a:xfrm>
              <a:off x="2014759" y="5939815"/>
              <a:ext cx="8194825" cy="366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>
                  <a:solidFill>
                    <a:schemeClr val="tx2"/>
                  </a:solidFill>
                </a:rPr>
                <a:t>(3) No information available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5506E4C-C4F0-41A5-90D9-157343A90967}" type="slidenum">
              <a:rPr lang="en-US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174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72F619AF-1C15-4498-8E24-8FBB88983CF0}" type="slidenum">
              <a:rPr lang="en-US" sz="800"/>
              <a:pPr algn="r"/>
              <a:t>16</a:t>
            </a:fld>
            <a:endParaRPr lang="en-US" sz="800"/>
          </a:p>
        </p:txBody>
      </p:sp>
      <p:sp>
        <p:nvSpPr>
          <p:cNvPr id="31748" name="Content Placeholder 3"/>
          <p:cNvSpPr>
            <a:spLocks/>
          </p:cNvSpPr>
          <p:nvPr/>
        </p:nvSpPr>
        <p:spPr bwMode="auto">
          <a:xfrm>
            <a:off x="560388" y="123825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/>
              <a:t>The blow bar design could be modified from manufacturing in order to adapt to the wear profile over the lifetime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/>
              <a:t>Allow for better product size control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/>
              <a:t>Increased utilisation of the blow bar weight (reduced gross wear rate)</a:t>
            </a:r>
          </a:p>
        </p:txBody>
      </p:sp>
      <p:sp>
        <p:nvSpPr>
          <p:cNvPr id="31749" name="Title 4"/>
          <p:cNvSpPr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GB" sz="2400" b="1"/>
              <a:t>Lifetime Influence through Blow Bar Design Modifications</a:t>
            </a:r>
          </a:p>
        </p:txBody>
      </p:sp>
      <p:pic>
        <p:nvPicPr>
          <p:cNvPr id="31750" name="Picture 4"/>
          <p:cNvPicPr>
            <a:picLocks noChangeAspect="1" noChangeArrowheads="1"/>
          </p:cNvPicPr>
          <p:nvPr/>
        </p:nvPicPr>
        <p:blipFill>
          <a:blip r:embed="rId2"/>
          <a:srcRect t="14815"/>
          <a:stretch>
            <a:fillRect/>
          </a:stretch>
        </p:blipFill>
        <p:spPr bwMode="auto">
          <a:xfrm>
            <a:off x="2144713" y="2795588"/>
            <a:ext cx="5872162" cy="358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3CF8757-55DB-4904-B308-B22970EE69AA}" type="slidenum">
              <a:rPr lang="en-US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277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EFB2AAA9-D811-4C0D-A9A9-E29A80A3F2CD}" type="slidenum">
              <a:rPr lang="en-US" sz="800"/>
              <a:pPr algn="r"/>
              <a:t>17</a:t>
            </a:fld>
            <a:endParaRPr lang="en-US" sz="800"/>
          </a:p>
        </p:txBody>
      </p:sp>
      <p:sp>
        <p:nvSpPr>
          <p:cNvPr id="32772" name="Content Placeholder 6"/>
          <p:cNvSpPr>
            <a:spLocks/>
          </p:cNvSpPr>
          <p:nvPr/>
        </p:nvSpPr>
        <p:spPr bwMode="auto">
          <a:xfrm>
            <a:off x="5097463" y="1268413"/>
            <a:ext cx="42481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/>
              <a:t>Grinding path with wear resistant plates</a:t>
            </a:r>
          </a:p>
        </p:txBody>
      </p:sp>
      <p:sp>
        <p:nvSpPr>
          <p:cNvPr id="32773" name="Content Placeholder 5"/>
          <p:cNvSpPr>
            <a:spLocks/>
          </p:cNvSpPr>
          <p:nvPr/>
        </p:nvSpPr>
        <p:spPr bwMode="auto">
          <a:xfrm>
            <a:off x="560388" y="1268413"/>
            <a:ext cx="42481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/>
              <a:t>Breaker plates</a:t>
            </a:r>
          </a:p>
        </p:txBody>
      </p:sp>
      <p:sp>
        <p:nvSpPr>
          <p:cNvPr id="32774" name="Title 4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GB" sz="2400" b="1"/>
              <a:t>Breaker Plates and Grinding Path for Product Size Control</a:t>
            </a:r>
          </a:p>
        </p:txBody>
      </p:sp>
      <p:pic>
        <p:nvPicPr>
          <p:cNvPr id="3277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4850" y="1700213"/>
            <a:ext cx="3706813" cy="24130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32776" name="Grafik 13" descr="Grinding Path APVM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02325" y="2360613"/>
            <a:ext cx="2705100" cy="378936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3277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51000" y="4249738"/>
            <a:ext cx="2952750" cy="198913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Fußzeilenplatzhalter 1"/>
          <p:cNvSpPr>
            <a:spLocks noGrp="1"/>
          </p:cNvSpPr>
          <p:nvPr>
            <p:ph type="ftr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/>
              <a:t>Wear Management - Crushing, CMS-MPT/LIA, Technical Development Program for PPE, 2014-20152015-08-04</a:t>
            </a:r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6B0912AB-CCC6-4764-BE27-FC954EE6220C}" type="slidenum">
              <a:rPr lang="en-US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379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74F6EA0C-1FFD-4FDD-9452-02B254DEAD40}" type="slidenum">
              <a:rPr lang="en-US" sz="800"/>
              <a:pPr algn="r"/>
              <a:t>18</a:t>
            </a:fld>
            <a:endParaRPr lang="en-US" sz="800"/>
          </a:p>
        </p:txBody>
      </p:sp>
      <p:sp>
        <p:nvSpPr>
          <p:cNvPr id="33797" name="Title 5"/>
          <p:cNvSpPr>
            <a:spLocks/>
          </p:cNvSpPr>
          <p:nvPr/>
        </p:nvSpPr>
        <p:spPr bwMode="auto">
          <a:xfrm>
            <a:off x="560388" y="1944688"/>
            <a:ext cx="8785225" cy="105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5000"/>
              </a:lnSpc>
            </a:pPr>
            <a:r>
              <a:rPr lang="en-GB" sz="3400" b="1"/>
              <a:t>Hammer Crusher</a:t>
            </a:r>
          </a:p>
        </p:txBody>
      </p:sp>
      <p:sp>
        <p:nvSpPr>
          <p:cNvPr id="33798" name="Subtitle 2"/>
          <p:cNvSpPr>
            <a:spLocks/>
          </p:cNvSpPr>
          <p:nvPr/>
        </p:nvSpPr>
        <p:spPr bwMode="auto">
          <a:xfrm>
            <a:off x="552450" y="522288"/>
            <a:ext cx="6416675" cy="67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200"/>
              </a:spcBef>
              <a:buClr>
                <a:schemeClr val="accent1"/>
              </a:buClr>
              <a:buFont typeface="Arial" charset="0"/>
              <a:buNone/>
            </a:pPr>
            <a:r>
              <a:rPr lang="en-US" sz="2000"/>
              <a:t>Wear Management - Crushing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Fußzeilenplatzhalter 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/>
              <a:t>Wear Management - Crushing, CMS-MPT/LIA, Technical Development Program for PPE, 2014-20152015-08-04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301541D-539A-49F0-B7CD-23FCD9A49CFC}" type="slidenum">
              <a:rPr lang="en-US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481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B2FADBC8-0785-49E3-86CB-FD8CACB12D4A}" type="slidenum">
              <a:rPr lang="en-US" sz="800"/>
              <a:pPr algn="r"/>
              <a:t>19</a:t>
            </a:fld>
            <a:endParaRPr lang="en-US" sz="800"/>
          </a:p>
        </p:txBody>
      </p:sp>
      <p:sp>
        <p:nvSpPr>
          <p:cNvPr id="34820" name="Content Placeholder 3"/>
          <p:cNvSpPr>
            <a:spLocks/>
          </p:cNvSpPr>
          <p:nvPr/>
        </p:nvSpPr>
        <p:spPr bwMode="auto">
          <a:xfrm>
            <a:off x="560388" y="1323975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/>
              <a:t>Typical material of hammers: Manganese steel</a:t>
            </a:r>
          </a:p>
        </p:txBody>
      </p:sp>
      <p:sp>
        <p:nvSpPr>
          <p:cNvPr id="34821" name="Title 4"/>
          <p:cNvSpPr>
            <a:spLocks/>
          </p:cNvSpPr>
          <p:nvPr/>
        </p:nvSpPr>
        <p:spPr bwMode="auto">
          <a:xfrm>
            <a:off x="560388" y="37306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GB" sz="2400" b="1"/>
              <a:t>Hammer Crusher</a:t>
            </a:r>
          </a:p>
        </p:txBody>
      </p:sp>
      <p:pic>
        <p:nvPicPr>
          <p:cNvPr id="34822" name="Picture 2" descr="D:\Users\hpolske\AppData\Local\Temp\SNAGHTML20adfa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657350"/>
            <a:ext cx="6697663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BB784DB7-3536-46C9-8286-2D61B805F5B8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1741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D4711FE2-41C2-4E63-A717-E2484D7C176F}" type="slidenum">
              <a:rPr lang="en-US" sz="800"/>
              <a:pPr algn="r"/>
              <a:t>2</a:t>
            </a:fld>
            <a:endParaRPr lang="en-US" sz="800"/>
          </a:p>
        </p:txBody>
      </p:sp>
      <p:sp>
        <p:nvSpPr>
          <p:cNvPr id="17413" name="Title 2"/>
          <p:cNvSpPr>
            <a:spLocks/>
          </p:cNvSpPr>
          <p:nvPr/>
        </p:nvSpPr>
        <p:spPr bwMode="auto">
          <a:xfrm>
            <a:off x="560388" y="1944688"/>
            <a:ext cx="8785225" cy="105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5000"/>
              </a:lnSpc>
            </a:pPr>
            <a:r>
              <a:rPr lang="en-GB" sz="3400" b="1"/>
              <a:t>Introduction to Wear Management</a:t>
            </a:r>
          </a:p>
        </p:txBody>
      </p:sp>
      <p:sp>
        <p:nvSpPr>
          <p:cNvPr id="17414" name="Subtitle 2"/>
          <p:cNvSpPr>
            <a:spLocks/>
          </p:cNvSpPr>
          <p:nvPr/>
        </p:nvSpPr>
        <p:spPr bwMode="auto">
          <a:xfrm>
            <a:off x="552450" y="522288"/>
            <a:ext cx="6416675" cy="67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200"/>
              </a:spcBef>
              <a:buClr>
                <a:schemeClr val="accent1"/>
              </a:buClr>
              <a:buFont typeface="Arial" charset="0"/>
              <a:buNone/>
            </a:pPr>
            <a:r>
              <a:rPr lang="en-US" sz="2000"/>
              <a:t>Wear Management - Crushing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Fußzeilenplatzhalter 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/>
              <a:t>Wear Management - Crushing, CMS-MPT/LIA, Technical Development Program for PPE, 2014-20152015-08-04</a:t>
            </a:r>
          </a:p>
        </p:txBody>
      </p:sp>
      <p:sp>
        <p:nvSpPr>
          <p:cNvPr id="9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F44A875-78E9-44B4-8FF2-2309DC9255AF}" type="slidenum">
              <a:rPr lang="en-US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584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B9B57113-D214-4726-8A75-C01598600898}" type="slidenum">
              <a:rPr lang="en-US" sz="800"/>
              <a:pPr algn="r"/>
              <a:t>20</a:t>
            </a:fld>
            <a:endParaRPr lang="en-US" sz="800"/>
          </a:p>
        </p:txBody>
      </p:sp>
      <p:sp>
        <p:nvSpPr>
          <p:cNvPr id="35844" name="Content Placeholder 6"/>
          <p:cNvSpPr>
            <a:spLocks/>
          </p:cNvSpPr>
          <p:nvPr/>
        </p:nvSpPr>
        <p:spPr bwMode="auto">
          <a:xfrm>
            <a:off x="5097463" y="1268413"/>
            <a:ext cx="42481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/>
              <a:t>Bimetal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/>
              <a:t>Head: Wear resistant cast (high chrome)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/>
              <a:t>Handle: Resilient steel</a:t>
            </a:r>
          </a:p>
        </p:txBody>
      </p:sp>
      <p:sp>
        <p:nvSpPr>
          <p:cNvPr id="35845" name="Content Placeholder 5"/>
          <p:cNvSpPr>
            <a:spLocks/>
          </p:cNvSpPr>
          <p:nvPr/>
        </p:nvSpPr>
        <p:spPr bwMode="auto">
          <a:xfrm>
            <a:off x="560388" y="1268413"/>
            <a:ext cx="42481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/>
              <a:t>Martensitic steel (differential heat treatment)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/>
              <a:t>Head aimed at high wear resistance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/>
              <a:t>Handle aimed at high resilience</a:t>
            </a:r>
          </a:p>
        </p:txBody>
      </p:sp>
      <p:sp>
        <p:nvSpPr>
          <p:cNvPr id="35846" name="Title 4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GB" sz="2400" b="1"/>
              <a:t>First Generation Hammer Improvements</a:t>
            </a:r>
          </a:p>
        </p:txBody>
      </p:sp>
      <p:pic>
        <p:nvPicPr>
          <p:cNvPr id="358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8450" y="3328988"/>
            <a:ext cx="2490788" cy="28352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3584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59425" y="3313113"/>
            <a:ext cx="3530600" cy="291941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Fußzeilenplatzhalter 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/>
              <a:t>Wear Management - Crushing, CMS-MPT/LIA, Technical Development Program for PPE, 2014-20152015-08-04</a:t>
            </a:r>
          </a:p>
        </p:txBody>
      </p:sp>
      <p:sp>
        <p:nvSpPr>
          <p:cNvPr id="1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10AE72-601C-4B03-9CED-B33CEC400198}" type="slidenum">
              <a:rPr lang="en-US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686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4846C906-3605-4CAF-8B05-0A7C2CD8AD5E}" type="slidenum">
              <a:rPr lang="en-US" sz="800"/>
              <a:pPr algn="r"/>
              <a:t>21</a:t>
            </a:fld>
            <a:endParaRPr lang="en-US" sz="800"/>
          </a:p>
        </p:txBody>
      </p:sp>
      <p:sp>
        <p:nvSpPr>
          <p:cNvPr id="36868" name="Content Placeholder 3"/>
          <p:cNvSpPr>
            <a:spLocks/>
          </p:cNvSpPr>
          <p:nvPr/>
        </p:nvSpPr>
        <p:spPr bwMode="auto">
          <a:xfrm>
            <a:off x="5097463" y="1282700"/>
            <a:ext cx="42481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>
                <a:solidFill>
                  <a:schemeClr val="tx2"/>
                </a:solidFill>
              </a:rPr>
              <a:t>3D carbide on manganese steel base</a:t>
            </a:r>
          </a:p>
        </p:txBody>
      </p:sp>
      <p:sp>
        <p:nvSpPr>
          <p:cNvPr id="36869" name="Content Placeholder 4"/>
          <p:cNvSpPr>
            <a:spLocks/>
          </p:cNvSpPr>
          <p:nvPr/>
        </p:nvSpPr>
        <p:spPr bwMode="auto">
          <a:xfrm>
            <a:off x="560388" y="1282700"/>
            <a:ext cx="42481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>
                <a:solidFill>
                  <a:schemeClr val="tx2"/>
                </a:solidFill>
              </a:rPr>
              <a:t>Ceramic inserts on martensitic steel base</a:t>
            </a:r>
          </a:p>
        </p:txBody>
      </p:sp>
      <p:sp>
        <p:nvSpPr>
          <p:cNvPr id="36870" name="Title 5"/>
          <p:cNvSpPr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GB" sz="2400" b="1"/>
              <a:t>Latest Hammer Technologies</a:t>
            </a:r>
          </a:p>
        </p:txBody>
      </p:sp>
      <p:pic>
        <p:nvPicPr>
          <p:cNvPr id="36871" name="Picture 2" descr="F:\Photos Library\Products &amp; Applications\Crusher\Hammers\IMG_394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94313" y="2524125"/>
            <a:ext cx="2305050" cy="22828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36872" name="Picture 4" descr="D:\Welding Alloys\Photos\Iran\IMG_215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91438" y="2528888"/>
            <a:ext cx="1698625" cy="228123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36873" name="Text Box 1033"/>
          <p:cNvSpPr txBox="1">
            <a:spLocks noChangeArrowheads="1"/>
          </p:cNvSpPr>
          <p:nvPr/>
        </p:nvSpPr>
        <p:spPr bwMode="auto">
          <a:xfrm>
            <a:off x="569913" y="5357813"/>
            <a:ext cx="886618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>
                <a:solidFill>
                  <a:schemeClr val="tx2"/>
                </a:solidFill>
                <a:sym typeface="Wingdings" pitchFamily="2" charset="2"/>
              </a:rPr>
              <a:t> </a:t>
            </a:r>
            <a:r>
              <a:rPr lang="en-GB" b="1">
                <a:solidFill>
                  <a:schemeClr val="tx2"/>
                </a:solidFill>
              </a:rPr>
              <a:t>Flexible design to adapt wear resistance of the hammer to the actual wear profile and thus achieve increased lifetime</a:t>
            </a:r>
          </a:p>
        </p:txBody>
      </p:sp>
      <p:pic>
        <p:nvPicPr>
          <p:cNvPr id="36874" name="Picture 2"/>
          <p:cNvPicPr>
            <a:picLocks noChangeAspect="1" noChangeArrowheads="1"/>
          </p:cNvPicPr>
          <p:nvPr/>
        </p:nvPicPr>
        <p:blipFill>
          <a:blip r:embed="rId4"/>
          <a:srcRect l="24107" r="21671"/>
          <a:stretch>
            <a:fillRect/>
          </a:stretch>
        </p:blipFill>
        <p:spPr bwMode="auto">
          <a:xfrm>
            <a:off x="344488" y="2722563"/>
            <a:ext cx="1600200" cy="20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5" name="Picture 4"/>
          <p:cNvPicPr>
            <a:picLocks noChangeAspect="1" noChangeArrowheads="1"/>
          </p:cNvPicPr>
          <p:nvPr/>
        </p:nvPicPr>
        <p:blipFill>
          <a:blip r:embed="rId5"/>
          <a:srcRect l="27017" r="21890"/>
          <a:stretch>
            <a:fillRect/>
          </a:stretch>
        </p:blipFill>
        <p:spPr bwMode="auto">
          <a:xfrm>
            <a:off x="1981200" y="2716213"/>
            <a:ext cx="1512888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6" name="Picture 5"/>
          <p:cNvPicPr>
            <a:picLocks noChangeAspect="1" noChangeArrowheads="1"/>
          </p:cNvPicPr>
          <p:nvPr/>
        </p:nvPicPr>
        <p:blipFill>
          <a:blip r:embed="rId6"/>
          <a:srcRect l="25217" r="25217"/>
          <a:stretch>
            <a:fillRect/>
          </a:stretch>
        </p:blipFill>
        <p:spPr bwMode="auto">
          <a:xfrm>
            <a:off x="3538538" y="2722563"/>
            <a:ext cx="1463675" cy="20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Fußzeilenplatzhalter 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/>
              <a:t>Wear Management - Crushing, CMS-MPT/LIA, Technical Development Program for PPE, 2014-20152015-08-04</a:t>
            </a:r>
          </a:p>
        </p:txBody>
      </p:sp>
      <p:sp>
        <p:nvSpPr>
          <p:cNvPr id="29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8752F32-5957-4907-8F09-5CDBD3FE8FF9}" type="slidenum">
              <a:rPr lang="en-US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789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FC2EF35D-5DD6-4E55-B214-4B28942FD06D}" type="slidenum">
              <a:rPr lang="en-US" sz="800"/>
              <a:pPr algn="r"/>
              <a:t>22</a:t>
            </a:fld>
            <a:endParaRPr lang="en-US" sz="800"/>
          </a:p>
        </p:txBody>
      </p:sp>
      <p:sp>
        <p:nvSpPr>
          <p:cNvPr id="37892" name="Title 5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GB" sz="2400" b="1"/>
              <a:t>Lifetime Factors for Hammers</a:t>
            </a:r>
          </a:p>
        </p:txBody>
      </p:sp>
      <p:sp>
        <p:nvSpPr>
          <p:cNvPr id="37893" name="Text Box 1030"/>
          <p:cNvSpPr txBox="1">
            <a:spLocks noChangeArrowheads="1"/>
          </p:cNvSpPr>
          <p:nvPr/>
        </p:nvSpPr>
        <p:spPr bwMode="auto">
          <a:xfrm>
            <a:off x="920750" y="2416175"/>
            <a:ext cx="4376738" cy="37623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/>
              <a:t>Manganese steel</a:t>
            </a:r>
          </a:p>
        </p:txBody>
      </p:sp>
      <p:sp>
        <p:nvSpPr>
          <p:cNvPr id="37894" name="Text Box 1031"/>
          <p:cNvSpPr txBox="1">
            <a:spLocks noChangeArrowheads="1"/>
          </p:cNvSpPr>
          <p:nvPr/>
        </p:nvSpPr>
        <p:spPr bwMode="auto">
          <a:xfrm>
            <a:off x="920750" y="3313113"/>
            <a:ext cx="4376738" cy="3762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/>
              <a:t>Martensitic Steel diff. heat treatment</a:t>
            </a:r>
          </a:p>
        </p:txBody>
      </p:sp>
      <p:sp>
        <p:nvSpPr>
          <p:cNvPr id="37895" name="Text Box 1032"/>
          <p:cNvSpPr txBox="1">
            <a:spLocks noChangeArrowheads="1"/>
          </p:cNvSpPr>
          <p:nvPr/>
        </p:nvSpPr>
        <p:spPr bwMode="auto">
          <a:xfrm>
            <a:off x="920750" y="4197350"/>
            <a:ext cx="4376738" cy="37623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/>
              <a:t>Ceramic Inserts on martensitic steel</a:t>
            </a:r>
          </a:p>
        </p:txBody>
      </p:sp>
      <p:sp>
        <p:nvSpPr>
          <p:cNvPr id="37896" name="Text Box 1033"/>
          <p:cNvSpPr txBox="1">
            <a:spLocks noChangeArrowheads="1"/>
          </p:cNvSpPr>
          <p:nvPr/>
        </p:nvSpPr>
        <p:spPr bwMode="auto">
          <a:xfrm>
            <a:off x="920750" y="4678363"/>
            <a:ext cx="4376738" cy="3762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/>
              <a:t>3D-Carbide on manganese steel base</a:t>
            </a:r>
          </a:p>
        </p:txBody>
      </p:sp>
      <p:sp>
        <p:nvSpPr>
          <p:cNvPr id="37897" name="Text Box 1034"/>
          <p:cNvSpPr txBox="1">
            <a:spLocks noChangeArrowheads="1"/>
          </p:cNvSpPr>
          <p:nvPr/>
        </p:nvSpPr>
        <p:spPr bwMode="auto">
          <a:xfrm>
            <a:off x="920750" y="2868613"/>
            <a:ext cx="4376738" cy="3762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/>
              <a:t>Manganese Steel resurfaced</a:t>
            </a:r>
          </a:p>
        </p:txBody>
      </p:sp>
      <p:sp>
        <p:nvSpPr>
          <p:cNvPr id="37898" name="Text Box 1030"/>
          <p:cNvSpPr txBox="1">
            <a:spLocks noChangeArrowheads="1"/>
          </p:cNvSpPr>
          <p:nvPr/>
        </p:nvSpPr>
        <p:spPr bwMode="auto">
          <a:xfrm>
            <a:off x="5370513" y="1268413"/>
            <a:ext cx="3709987" cy="3762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/>
              <a:t>Lifetime factor</a:t>
            </a:r>
          </a:p>
        </p:txBody>
      </p:sp>
      <p:sp>
        <p:nvSpPr>
          <p:cNvPr id="37899" name="Text Box 1030"/>
          <p:cNvSpPr txBox="1">
            <a:spLocks noChangeArrowheads="1"/>
          </p:cNvSpPr>
          <p:nvPr/>
        </p:nvSpPr>
        <p:spPr bwMode="auto">
          <a:xfrm>
            <a:off x="5373688" y="2420938"/>
            <a:ext cx="1784350" cy="3762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/>
              <a:t>1.0</a:t>
            </a:r>
          </a:p>
        </p:txBody>
      </p:sp>
      <p:sp>
        <p:nvSpPr>
          <p:cNvPr id="37900" name="Text Box 1030"/>
          <p:cNvSpPr txBox="1">
            <a:spLocks noChangeArrowheads="1"/>
          </p:cNvSpPr>
          <p:nvPr/>
        </p:nvSpPr>
        <p:spPr bwMode="auto">
          <a:xfrm>
            <a:off x="5370513" y="2871788"/>
            <a:ext cx="1784350" cy="3762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/>
              <a:t>1.1- 1.4</a:t>
            </a:r>
          </a:p>
        </p:txBody>
      </p:sp>
      <p:sp>
        <p:nvSpPr>
          <p:cNvPr id="37901" name="Text Box 1030"/>
          <p:cNvSpPr txBox="1">
            <a:spLocks noChangeArrowheads="1"/>
          </p:cNvSpPr>
          <p:nvPr/>
        </p:nvSpPr>
        <p:spPr bwMode="auto">
          <a:xfrm>
            <a:off x="5370513" y="3313113"/>
            <a:ext cx="1784350" cy="3762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/>
              <a:t>1.3 – 2.3</a:t>
            </a:r>
          </a:p>
        </p:txBody>
      </p:sp>
      <p:sp>
        <p:nvSpPr>
          <p:cNvPr id="37902" name="Text Box 1030"/>
          <p:cNvSpPr txBox="1">
            <a:spLocks noChangeArrowheads="1"/>
          </p:cNvSpPr>
          <p:nvPr/>
        </p:nvSpPr>
        <p:spPr bwMode="auto">
          <a:xfrm>
            <a:off x="5375275" y="4195763"/>
            <a:ext cx="1784350" cy="3762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/>
              <a:t>2.0 – 4.0</a:t>
            </a:r>
          </a:p>
        </p:txBody>
      </p:sp>
      <p:sp>
        <p:nvSpPr>
          <p:cNvPr id="37903" name="Text Box 1030"/>
          <p:cNvSpPr txBox="1">
            <a:spLocks noChangeArrowheads="1"/>
          </p:cNvSpPr>
          <p:nvPr/>
        </p:nvSpPr>
        <p:spPr bwMode="auto">
          <a:xfrm>
            <a:off x="5383213" y="4672013"/>
            <a:ext cx="1784350" cy="3762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/>
              <a:t>2 – 6</a:t>
            </a:r>
            <a:r>
              <a:rPr lang="en-GB"/>
              <a:t> </a:t>
            </a:r>
            <a:r>
              <a:rPr lang="en-GB">
                <a:solidFill>
                  <a:schemeClr val="tx2"/>
                </a:solidFill>
              </a:rPr>
              <a:t>(1)</a:t>
            </a:r>
          </a:p>
        </p:txBody>
      </p:sp>
      <p:sp>
        <p:nvSpPr>
          <p:cNvPr id="37904" name="Text Box 1030"/>
          <p:cNvSpPr txBox="1">
            <a:spLocks noChangeArrowheads="1"/>
          </p:cNvSpPr>
          <p:nvPr/>
        </p:nvSpPr>
        <p:spPr bwMode="auto">
          <a:xfrm>
            <a:off x="5384800" y="1728788"/>
            <a:ext cx="1784350" cy="3762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/>
              <a:t>Primary</a:t>
            </a:r>
          </a:p>
        </p:txBody>
      </p:sp>
      <p:sp>
        <p:nvSpPr>
          <p:cNvPr id="37905" name="Text Box 1030"/>
          <p:cNvSpPr txBox="1">
            <a:spLocks noChangeArrowheads="1"/>
          </p:cNvSpPr>
          <p:nvPr/>
        </p:nvSpPr>
        <p:spPr bwMode="auto">
          <a:xfrm>
            <a:off x="7305675" y="1728788"/>
            <a:ext cx="1784350" cy="6508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/>
              <a:t>Secondary &amp; Tertiary</a:t>
            </a:r>
          </a:p>
        </p:txBody>
      </p:sp>
      <p:sp>
        <p:nvSpPr>
          <p:cNvPr id="37906" name="Text Box 1030"/>
          <p:cNvSpPr txBox="1">
            <a:spLocks noChangeArrowheads="1"/>
          </p:cNvSpPr>
          <p:nvPr/>
        </p:nvSpPr>
        <p:spPr bwMode="auto">
          <a:xfrm>
            <a:off x="7319963" y="2430463"/>
            <a:ext cx="1784350" cy="3762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/>
              <a:t>1.0</a:t>
            </a:r>
          </a:p>
        </p:txBody>
      </p:sp>
      <p:sp>
        <p:nvSpPr>
          <p:cNvPr id="37907" name="Text Box 1030"/>
          <p:cNvSpPr txBox="1">
            <a:spLocks noChangeArrowheads="1"/>
          </p:cNvSpPr>
          <p:nvPr/>
        </p:nvSpPr>
        <p:spPr bwMode="auto">
          <a:xfrm>
            <a:off x="7316788" y="2881313"/>
            <a:ext cx="1784350" cy="3762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>
                <a:solidFill>
                  <a:schemeClr val="tx2"/>
                </a:solidFill>
              </a:rPr>
              <a:t>(2)</a:t>
            </a:r>
          </a:p>
        </p:txBody>
      </p:sp>
      <p:sp>
        <p:nvSpPr>
          <p:cNvPr id="37908" name="Text Box 1030"/>
          <p:cNvSpPr txBox="1">
            <a:spLocks noChangeArrowheads="1"/>
          </p:cNvSpPr>
          <p:nvPr/>
        </p:nvSpPr>
        <p:spPr bwMode="auto">
          <a:xfrm>
            <a:off x="7316788" y="3322638"/>
            <a:ext cx="1784350" cy="3762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/>
              <a:t>1.5 – 2.0</a:t>
            </a:r>
          </a:p>
        </p:txBody>
      </p:sp>
      <p:sp>
        <p:nvSpPr>
          <p:cNvPr id="37909" name="Text Box 1030"/>
          <p:cNvSpPr txBox="1">
            <a:spLocks noChangeArrowheads="1"/>
          </p:cNvSpPr>
          <p:nvPr/>
        </p:nvSpPr>
        <p:spPr bwMode="auto">
          <a:xfrm>
            <a:off x="7323138" y="4205288"/>
            <a:ext cx="1782762" cy="3762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/>
              <a:t>2.0 – 4.0</a:t>
            </a:r>
          </a:p>
        </p:txBody>
      </p:sp>
      <p:sp>
        <p:nvSpPr>
          <p:cNvPr id="37910" name="Text Box 1030"/>
          <p:cNvSpPr txBox="1">
            <a:spLocks noChangeArrowheads="1"/>
          </p:cNvSpPr>
          <p:nvPr/>
        </p:nvSpPr>
        <p:spPr bwMode="auto">
          <a:xfrm>
            <a:off x="7329488" y="4672013"/>
            <a:ext cx="1784350" cy="3762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>
                <a:solidFill>
                  <a:schemeClr val="tx2"/>
                </a:solidFill>
              </a:rPr>
              <a:t>(2)</a:t>
            </a:r>
          </a:p>
        </p:txBody>
      </p:sp>
      <p:sp>
        <p:nvSpPr>
          <p:cNvPr id="37911" name="Text Box 1031"/>
          <p:cNvSpPr txBox="1">
            <a:spLocks noChangeArrowheads="1"/>
          </p:cNvSpPr>
          <p:nvPr/>
        </p:nvSpPr>
        <p:spPr bwMode="auto">
          <a:xfrm>
            <a:off x="920750" y="3763963"/>
            <a:ext cx="4376738" cy="3762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b="1"/>
              <a:t>Bimetal (High chrome cast head) </a:t>
            </a:r>
          </a:p>
        </p:txBody>
      </p:sp>
      <p:sp>
        <p:nvSpPr>
          <p:cNvPr id="37912" name="Text Box 1030"/>
          <p:cNvSpPr txBox="1">
            <a:spLocks noChangeArrowheads="1"/>
          </p:cNvSpPr>
          <p:nvPr/>
        </p:nvSpPr>
        <p:spPr bwMode="auto">
          <a:xfrm>
            <a:off x="5370513" y="3763963"/>
            <a:ext cx="1784350" cy="3762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/>
              <a:t>1.8 – 2.0</a:t>
            </a:r>
          </a:p>
        </p:txBody>
      </p:sp>
      <p:sp>
        <p:nvSpPr>
          <p:cNvPr id="37913" name="Text Box 1030"/>
          <p:cNvSpPr txBox="1">
            <a:spLocks noChangeArrowheads="1"/>
          </p:cNvSpPr>
          <p:nvPr/>
        </p:nvSpPr>
        <p:spPr bwMode="auto">
          <a:xfrm>
            <a:off x="7316788" y="3773488"/>
            <a:ext cx="1784350" cy="3762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/>
              <a:t>1.8 – 2.0 </a:t>
            </a:r>
            <a:r>
              <a:rPr lang="en-GB">
                <a:solidFill>
                  <a:schemeClr val="tx2"/>
                </a:solidFill>
              </a:rPr>
              <a:t>(1)</a:t>
            </a:r>
          </a:p>
        </p:txBody>
      </p:sp>
      <p:grpSp>
        <p:nvGrpSpPr>
          <p:cNvPr id="37914" name="Group 28"/>
          <p:cNvGrpSpPr>
            <a:grpSpLocks/>
          </p:cNvGrpSpPr>
          <p:nvPr/>
        </p:nvGrpSpPr>
        <p:grpSpPr bwMode="auto">
          <a:xfrm>
            <a:off x="1568450" y="5373688"/>
            <a:ext cx="7148513" cy="727075"/>
            <a:chOff x="1510704" y="5219908"/>
            <a:chExt cx="8192889" cy="726201"/>
          </a:xfrm>
        </p:grpSpPr>
        <p:sp>
          <p:nvSpPr>
            <p:cNvPr id="37915" name="Text Box 1035"/>
            <p:cNvSpPr txBox="1">
              <a:spLocks noChangeArrowheads="1"/>
            </p:cNvSpPr>
            <p:nvPr/>
          </p:nvSpPr>
          <p:spPr bwMode="auto">
            <a:xfrm>
              <a:off x="1510704" y="5219908"/>
              <a:ext cx="8192889" cy="366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>
                  <a:solidFill>
                    <a:schemeClr val="tx2"/>
                  </a:solidFill>
                </a:rPr>
                <a:t>(1) More detailed investigations required for range clarification</a:t>
              </a:r>
            </a:p>
          </p:txBody>
        </p:sp>
        <p:sp>
          <p:nvSpPr>
            <p:cNvPr id="37916" name="Text Box 1035"/>
            <p:cNvSpPr txBox="1">
              <a:spLocks noChangeArrowheads="1"/>
            </p:cNvSpPr>
            <p:nvPr/>
          </p:nvSpPr>
          <p:spPr bwMode="auto">
            <a:xfrm>
              <a:off x="1510704" y="5579837"/>
              <a:ext cx="8189250" cy="366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>
                  <a:solidFill>
                    <a:schemeClr val="tx2"/>
                  </a:solidFill>
                </a:rPr>
                <a:t>(2) No information available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0" name="Fußzeilenplatzhalter 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/>
              <a:t>Wear Management - Crushing, CMS-MPT/LIA, Technical Development Program for PPE, 2014-20152015-08-04</a:t>
            </a:r>
          </a:p>
        </p:txBody>
      </p:sp>
      <p:sp>
        <p:nvSpPr>
          <p:cNvPr id="11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2EDD7A8-3E89-48F4-856E-AB7465532490}" type="slidenum">
              <a:rPr lang="en-US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1212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1C570168-7249-4D12-95AC-298963ABEFAA}" type="slidenum">
              <a:rPr lang="en-US" sz="800"/>
              <a:pPr algn="r"/>
              <a:t>23</a:t>
            </a:fld>
            <a:endParaRPr lang="en-US" sz="800"/>
          </a:p>
        </p:txBody>
      </p:sp>
      <p:sp>
        <p:nvSpPr>
          <p:cNvPr id="51213" name="Title 4"/>
          <p:cNvSpPr>
            <a:spLocks/>
          </p:cNvSpPr>
          <p:nvPr/>
        </p:nvSpPr>
        <p:spPr bwMode="auto">
          <a:xfrm>
            <a:off x="56038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GB" sz="2400" b="1"/>
              <a:t>Anvil and Grates for Product Size Control</a:t>
            </a:r>
          </a:p>
        </p:txBody>
      </p:sp>
      <p:sp>
        <p:nvSpPr>
          <p:cNvPr id="51214" name="Text Box 1033"/>
          <p:cNvSpPr txBox="1">
            <a:spLocks noChangeArrowheads="1"/>
          </p:cNvSpPr>
          <p:nvPr/>
        </p:nvSpPr>
        <p:spPr bwMode="auto">
          <a:xfrm>
            <a:off x="1079500" y="5956300"/>
            <a:ext cx="69119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/>
              <a:t>Anvils and crusher basket bars with 3D-Carbide</a:t>
            </a:r>
          </a:p>
        </p:txBody>
      </p:sp>
      <p:sp>
        <p:nvSpPr>
          <p:cNvPr id="51215" name="Text Box 1033"/>
          <p:cNvSpPr txBox="1">
            <a:spLocks noChangeArrowheads="1"/>
          </p:cNvSpPr>
          <p:nvPr/>
        </p:nvSpPr>
        <p:spPr bwMode="auto">
          <a:xfrm>
            <a:off x="5186363" y="3960813"/>
            <a:ext cx="41624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/>
              <a:t>Resurfaced crusher basket edges</a:t>
            </a:r>
          </a:p>
        </p:txBody>
      </p:sp>
      <p:pic>
        <p:nvPicPr>
          <p:cNvPr id="51216" name="Picture 2" descr="D:\Users\hpolske\AppData\Local\Temp\SNAGHTML20adfa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1825" y="1220788"/>
            <a:ext cx="3744913" cy="254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7" name="Picture 12" descr="D:\Welding Alloys\Photos\Integra\Crusher\Anvils\009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36638" y="3848100"/>
            <a:ext cx="2767012" cy="20764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51218" name="Picture 10" descr="CIMG093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35625" y="1512888"/>
            <a:ext cx="3263900" cy="24479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graphicFrame>
        <p:nvGraphicFramePr>
          <p:cNvPr id="51209" name="Object 9"/>
          <p:cNvGraphicFramePr>
            <a:graphicFrameLocks noChangeAspect="1"/>
          </p:cNvGraphicFramePr>
          <p:nvPr/>
        </p:nvGraphicFramePr>
        <p:xfrm>
          <a:off x="4016375" y="4768850"/>
          <a:ext cx="3967163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1" name="Image bitmap" r:id="rId6" imgW="6106377" imgH="1743318" progId="PBrush">
                  <p:embed/>
                </p:oleObj>
              </mc:Choice>
              <mc:Fallback>
                <p:oleObj name="Image bitmap" r:id="rId6" imgW="6106377" imgH="1743318" progId="PBrush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75" y="4768850"/>
                        <a:ext cx="3967163" cy="1120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905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Fußzeilenplatzhalter 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/>
              <a:t>Wear Management - Crushing, CMS-MPT/LIA, Technical Development Program for PPE, 2014-20152015-08-04</a:t>
            </a:r>
          </a:p>
        </p:txBody>
      </p:sp>
      <p:sp>
        <p:nvSpPr>
          <p:cNvPr id="9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75E62D9-88CE-4794-A922-BEB4F1B46AD5}" type="slidenum">
              <a:rPr lang="en-US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222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F7B4E4C5-D946-4B92-8EB4-20794F778CEA}" type="slidenum">
              <a:rPr lang="en-US" sz="800"/>
              <a:pPr algn="r"/>
              <a:t>24</a:t>
            </a:fld>
            <a:endParaRPr lang="en-US" sz="800"/>
          </a:p>
        </p:txBody>
      </p:sp>
      <p:sp>
        <p:nvSpPr>
          <p:cNvPr id="52228" name="Title 1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GB" sz="2400" b="1"/>
              <a:t>Lifetime and Throughput Influence by Hammer Design</a:t>
            </a:r>
          </a:p>
        </p:txBody>
      </p:sp>
      <p:grpSp>
        <p:nvGrpSpPr>
          <p:cNvPr id="52229" name="Group 7"/>
          <p:cNvGrpSpPr>
            <a:grpSpLocks/>
          </p:cNvGrpSpPr>
          <p:nvPr/>
        </p:nvGrpSpPr>
        <p:grpSpPr bwMode="auto">
          <a:xfrm>
            <a:off x="273050" y="1581150"/>
            <a:ext cx="9385300" cy="3771900"/>
            <a:chOff x="272480" y="1795828"/>
            <a:chExt cx="9385142" cy="3771361"/>
          </a:xfrm>
        </p:grpSpPr>
        <p:pic>
          <p:nvPicPr>
            <p:cNvPr id="5223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72480" y="1988840"/>
              <a:ext cx="9385142" cy="3578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231" name="Text Box 1030"/>
            <p:cNvSpPr txBox="1">
              <a:spLocks noChangeArrowheads="1"/>
            </p:cNvSpPr>
            <p:nvPr/>
          </p:nvSpPr>
          <p:spPr bwMode="auto">
            <a:xfrm>
              <a:off x="488376" y="1803764"/>
              <a:ext cx="4081394" cy="366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b="1"/>
                <a:t>Original</a:t>
              </a:r>
            </a:p>
          </p:txBody>
        </p:sp>
        <p:sp>
          <p:nvSpPr>
            <p:cNvPr id="52232" name="Text Box 1030"/>
            <p:cNvSpPr txBox="1">
              <a:spLocks noChangeArrowheads="1"/>
            </p:cNvSpPr>
            <p:nvPr/>
          </p:nvSpPr>
          <p:spPr bwMode="auto">
            <a:xfrm>
              <a:off x="5385731" y="1795828"/>
              <a:ext cx="4032183" cy="366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b="1"/>
                <a:t>Modified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Fußzeilenplatzhalter 1"/>
          <p:cNvSpPr>
            <a:spLocks noGrp="1"/>
          </p:cNvSpPr>
          <p:nvPr>
            <p:ph type="ftr" sz="quarter" idx="14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/>
              <a:t>Wear Management - Crushing, CMS-MPT/LIA, Technical Development Program for PPE, 2014-20152015-08-04</a:t>
            </a:r>
          </a:p>
        </p:txBody>
      </p:sp>
      <p:sp>
        <p:nvSpPr>
          <p:cNvPr id="4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7EBC12AB-FB96-4FBC-86A0-B224354B10B6}" type="slidenum">
              <a:rPr lang="en-US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427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948D3365-0C4C-4952-9794-01BFC10FF826}" type="slidenum">
              <a:rPr lang="en-US" sz="800"/>
              <a:pPr algn="r"/>
              <a:t>25</a:t>
            </a:fld>
            <a:endParaRPr lang="en-US" sz="800"/>
          </a:p>
        </p:txBody>
      </p:sp>
      <p:sp>
        <p:nvSpPr>
          <p:cNvPr id="54277" name="Title 5"/>
          <p:cNvSpPr>
            <a:spLocks/>
          </p:cNvSpPr>
          <p:nvPr/>
        </p:nvSpPr>
        <p:spPr bwMode="auto">
          <a:xfrm>
            <a:off x="560388" y="1944688"/>
            <a:ext cx="8785225" cy="105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5000"/>
              </a:lnSpc>
            </a:pPr>
            <a:r>
              <a:rPr lang="en-GB" sz="3400" b="1"/>
              <a:t>Other Crusher Types</a:t>
            </a:r>
          </a:p>
        </p:txBody>
      </p:sp>
      <p:sp>
        <p:nvSpPr>
          <p:cNvPr id="54278" name="Subtitle 2"/>
          <p:cNvSpPr>
            <a:spLocks/>
          </p:cNvSpPr>
          <p:nvPr/>
        </p:nvSpPr>
        <p:spPr bwMode="auto">
          <a:xfrm>
            <a:off x="552450" y="522288"/>
            <a:ext cx="6416675" cy="67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200"/>
              </a:spcBef>
              <a:buClr>
                <a:schemeClr val="accent1"/>
              </a:buClr>
              <a:buFont typeface="Arial" charset="0"/>
              <a:buNone/>
            </a:pPr>
            <a:r>
              <a:rPr lang="en-US" sz="2000"/>
              <a:t>Wear Management - Crushing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02C293F-8701-443F-B91A-6C008DCC8F27}" type="slidenum">
              <a:rPr lang="en-US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325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21F70A76-2ED8-4DBA-A46F-189B2DCFD1A3}" type="slidenum">
              <a:rPr lang="en-US" sz="800"/>
              <a:pPr algn="r"/>
              <a:t>26</a:t>
            </a:fld>
            <a:endParaRPr lang="en-US" sz="800"/>
          </a:p>
        </p:txBody>
      </p:sp>
      <p:sp>
        <p:nvSpPr>
          <p:cNvPr id="53253" name="Title 4"/>
          <p:cNvSpPr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GB" sz="2400" b="1"/>
              <a:t>Double Roller Crusher</a:t>
            </a:r>
          </a:p>
        </p:txBody>
      </p:sp>
      <p:grpSp>
        <p:nvGrpSpPr>
          <p:cNvPr id="53254" name="Gruppieren 38"/>
          <p:cNvGrpSpPr>
            <a:grpSpLocks/>
          </p:cNvGrpSpPr>
          <p:nvPr/>
        </p:nvGrpSpPr>
        <p:grpSpPr bwMode="auto">
          <a:xfrm>
            <a:off x="635000" y="1484313"/>
            <a:ext cx="2119313" cy="2012950"/>
            <a:chOff x="2984500" y="4660900"/>
            <a:chExt cx="2119313" cy="2012950"/>
          </a:xfrm>
        </p:grpSpPr>
        <p:pic>
          <p:nvPicPr>
            <p:cNvPr id="7" name="Grafik 46" descr="1210_Segmentwechsel-3.bmp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984500" y="4660900"/>
              <a:ext cx="2119313" cy="201295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3256" name="Line 15"/>
            <p:cNvSpPr>
              <a:spLocks noChangeShapeType="1"/>
            </p:cNvSpPr>
            <p:nvPr/>
          </p:nvSpPr>
          <p:spPr bwMode="auto">
            <a:xfrm flipH="1">
              <a:off x="3771899" y="5384800"/>
              <a:ext cx="45719" cy="588963"/>
            </a:xfrm>
            <a:prstGeom prst="line">
              <a:avLst/>
            </a:prstGeom>
            <a:noFill/>
            <a:ln w="412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3257" name="Line 16"/>
            <p:cNvSpPr>
              <a:spLocks noChangeShapeType="1"/>
            </p:cNvSpPr>
            <p:nvPr/>
          </p:nvSpPr>
          <p:spPr bwMode="auto">
            <a:xfrm flipV="1">
              <a:off x="3771900" y="5829299"/>
              <a:ext cx="419100" cy="144463"/>
            </a:xfrm>
            <a:prstGeom prst="line">
              <a:avLst/>
            </a:prstGeom>
            <a:noFill/>
            <a:ln w="412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de-DE"/>
            </a:p>
          </p:txBody>
        </p:sp>
      </p:grpSp>
      <p:pic>
        <p:nvPicPr>
          <p:cNvPr id="10" name="Picture 22" descr="K:\Entwicklung Walzenbrecher\Präsentationen\Präsentation_WB\WB 0810 HZ\23503390_1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5438" y="1484313"/>
            <a:ext cx="3195637" cy="20129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259" name="Picture 2" descr="K:\Entwicklung Walzenbrecher\Präsentationen\Präsentation_WB\Präsentation Datang\Bilder_WB2030\23503272-3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6963" y="1484313"/>
            <a:ext cx="3198812" cy="201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60" name="Text Box 1033"/>
          <p:cNvSpPr txBox="1">
            <a:spLocks noChangeArrowheads="1"/>
          </p:cNvSpPr>
          <p:nvPr/>
        </p:nvSpPr>
        <p:spPr bwMode="auto">
          <a:xfrm>
            <a:off x="631825" y="3716338"/>
            <a:ext cx="5397500" cy="3762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/>
              <a:t>Replaceable plates</a:t>
            </a:r>
          </a:p>
        </p:txBody>
      </p:sp>
      <p:sp>
        <p:nvSpPr>
          <p:cNvPr id="53261" name="Text Box 1033"/>
          <p:cNvSpPr txBox="1">
            <a:spLocks noChangeArrowheads="1"/>
          </p:cNvSpPr>
          <p:nvPr/>
        </p:nvSpPr>
        <p:spPr bwMode="auto">
          <a:xfrm>
            <a:off x="6176963" y="3716338"/>
            <a:ext cx="3198812" cy="3762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/>
              <a:t>Replaceable inserts</a:t>
            </a:r>
          </a:p>
        </p:txBody>
      </p:sp>
      <p:sp>
        <p:nvSpPr>
          <p:cNvPr id="53262" name="Text Box 1033"/>
          <p:cNvSpPr txBox="1">
            <a:spLocks noChangeArrowheads="1"/>
          </p:cNvSpPr>
          <p:nvPr/>
        </p:nvSpPr>
        <p:spPr bwMode="auto">
          <a:xfrm>
            <a:off x="631825" y="4221163"/>
            <a:ext cx="5397500" cy="6508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/>
              <a:t>Regular regeneration of teething through weld deposited material</a:t>
            </a:r>
          </a:p>
        </p:txBody>
      </p:sp>
      <p:sp>
        <p:nvSpPr>
          <p:cNvPr id="53263" name="Text Box 1033"/>
          <p:cNvSpPr txBox="1">
            <a:spLocks noChangeArrowheads="1"/>
          </p:cNvSpPr>
          <p:nvPr/>
        </p:nvSpPr>
        <p:spPr bwMode="auto">
          <a:xfrm>
            <a:off x="631825" y="5291138"/>
            <a:ext cx="87439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/>
              <a:t>Used solution is much dependent on crusher make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EC9868-B720-4014-9152-627698AB56B7}" type="slidenum">
              <a:rPr lang="en-US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529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50B3F240-8487-409A-8C15-2090043555E0}" type="slidenum">
              <a:rPr lang="en-US" sz="800"/>
              <a:pPr algn="r"/>
              <a:t>27</a:t>
            </a:fld>
            <a:endParaRPr lang="en-US" sz="800"/>
          </a:p>
        </p:txBody>
      </p:sp>
      <p:sp>
        <p:nvSpPr>
          <p:cNvPr id="55301" name="Title 1"/>
          <p:cNvSpPr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GB" sz="2400" b="1"/>
              <a:t>Mineral Sizer</a:t>
            </a:r>
          </a:p>
        </p:txBody>
      </p:sp>
      <p:pic>
        <p:nvPicPr>
          <p:cNvPr id="55302" name="Picture 2" descr="C:\Dokumente und Einstellungen\Emmerich\Desktop\Bilder_05-11-2011\2340307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5213" y="1512888"/>
            <a:ext cx="2303462" cy="1855787"/>
          </a:xfrm>
          <a:prstGeom prst="rect">
            <a:avLst/>
          </a:prstGeom>
          <a:noFill/>
          <a:ln w="19050">
            <a:solidFill>
              <a:srgbClr val="FF1100"/>
            </a:solidFill>
            <a:miter lim="800000"/>
            <a:headEnd/>
            <a:tailEnd/>
          </a:ln>
        </p:spPr>
      </p:pic>
      <p:pic>
        <p:nvPicPr>
          <p:cNvPr id="55303" name="Picture 4" descr="C:\Dokumente und Einstellungen\Emmerich\Desktop\Bilder_05-11-2011\23403136_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5213" y="3465513"/>
            <a:ext cx="2303462" cy="2278062"/>
          </a:xfrm>
          <a:prstGeom prst="rect">
            <a:avLst/>
          </a:prstGeom>
          <a:noFill/>
          <a:ln w="19050">
            <a:solidFill>
              <a:srgbClr val="FF1100"/>
            </a:solidFill>
            <a:miter lim="800000"/>
            <a:headEnd/>
            <a:tailEnd/>
          </a:ln>
        </p:spPr>
      </p:pic>
      <p:sp>
        <p:nvSpPr>
          <p:cNvPr id="7" name="AutoShape 1047"/>
          <p:cNvSpPr>
            <a:spLocks noChangeArrowheads="1"/>
          </p:cNvSpPr>
          <p:nvPr/>
        </p:nvSpPr>
        <p:spPr bwMode="auto">
          <a:xfrm>
            <a:off x="1065213" y="5778500"/>
            <a:ext cx="3203575" cy="381000"/>
          </a:xfrm>
          <a:prstGeom prst="wedgeRectCallout">
            <a:avLst>
              <a:gd name="adj1" fmla="val 13048"/>
              <a:gd name="adj2" fmla="val -157608"/>
            </a:avLst>
          </a:prstGeom>
          <a:solidFill>
            <a:sysClr val="window" lastClr="FFFFFF"/>
          </a:solidFill>
          <a:ln w="28575">
            <a:solidFill>
              <a:srgbClr val="FF1100"/>
            </a:solidFill>
            <a:miter lim="800000"/>
            <a:headEnd/>
            <a:tailEnd/>
          </a:ln>
          <a:effectLst/>
          <a:extLst/>
        </p:spPr>
        <p:txBody>
          <a:bodyPr anchor="ctr"/>
          <a:lstStyle/>
          <a:p>
            <a:pPr algn="ctr"/>
            <a:r>
              <a:rPr lang="en-GB"/>
              <a:t>Exchangeable wear caps</a:t>
            </a:r>
          </a:p>
        </p:txBody>
      </p:sp>
      <p:pic>
        <p:nvPicPr>
          <p:cNvPr id="55305" name="Picture 2" descr="K:\Entwicklung Sizer\Präsentation\Bilder HSS 0613\23403011_0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45163" y="1530350"/>
            <a:ext cx="2447925" cy="1998663"/>
          </a:xfrm>
          <a:prstGeom prst="rect">
            <a:avLst/>
          </a:prstGeom>
          <a:noFill/>
          <a:ln w="19050">
            <a:solidFill>
              <a:srgbClr val="FF1100"/>
            </a:solidFill>
            <a:miter lim="800000"/>
            <a:headEnd/>
            <a:tailEnd/>
          </a:ln>
        </p:spPr>
      </p:pic>
      <p:pic>
        <p:nvPicPr>
          <p:cNvPr id="5530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98850" y="1512888"/>
            <a:ext cx="1408113" cy="2108200"/>
          </a:xfrm>
          <a:prstGeom prst="rect">
            <a:avLst/>
          </a:prstGeom>
          <a:noFill/>
          <a:ln w="19050">
            <a:solidFill>
              <a:srgbClr val="FF1100"/>
            </a:solidFill>
            <a:miter lim="800000"/>
            <a:headEnd/>
            <a:tailEnd/>
          </a:ln>
        </p:spPr>
      </p:pic>
      <p:pic>
        <p:nvPicPr>
          <p:cNvPr id="5530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89538" y="3895725"/>
            <a:ext cx="3848100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033"/>
          <p:cNvSpPr txBox="1">
            <a:spLocks noChangeArrowheads="1"/>
          </p:cNvSpPr>
          <p:nvPr/>
        </p:nvSpPr>
        <p:spPr bwMode="auto">
          <a:xfrm>
            <a:off x="1065213" y="1143000"/>
            <a:ext cx="3908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/>
              <a:t>Primary</a:t>
            </a:r>
          </a:p>
        </p:txBody>
      </p:sp>
      <p:sp>
        <p:nvSpPr>
          <p:cNvPr id="12" name="Text Box 1033"/>
          <p:cNvSpPr txBox="1">
            <a:spLocks noChangeArrowheads="1"/>
          </p:cNvSpPr>
          <p:nvPr/>
        </p:nvSpPr>
        <p:spPr bwMode="auto">
          <a:xfrm>
            <a:off x="5076825" y="1143000"/>
            <a:ext cx="39084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b="1"/>
              <a:t>Secondary</a:t>
            </a:r>
          </a:p>
        </p:txBody>
      </p:sp>
      <p:sp>
        <p:nvSpPr>
          <p:cNvPr id="13" name="Text Box 1033"/>
          <p:cNvSpPr txBox="1">
            <a:spLocks noChangeArrowheads="1"/>
          </p:cNvSpPr>
          <p:nvPr/>
        </p:nvSpPr>
        <p:spPr bwMode="auto">
          <a:xfrm>
            <a:off x="5735638" y="3576638"/>
            <a:ext cx="25908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/>
              <a:t>Hazemag (plates)</a:t>
            </a:r>
          </a:p>
        </p:txBody>
      </p:sp>
      <p:sp>
        <p:nvSpPr>
          <p:cNvPr id="14" name="Text Box 1033"/>
          <p:cNvSpPr txBox="1">
            <a:spLocks noChangeArrowheads="1"/>
          </p:cNvSpPr>
          <p:nvPr/>
        </p:nvSpPr>
        <p:spPr bwMode="auto">
          <a:xfrm>
            <a:off x="5189538" y="5940425"/>
            <a:ext cx="38481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/>
              <a:t>Bedeschi (rings)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D2B1161-C44F-4AF2-A784-07166DD0942C}" type="slidenum">
              <a:rPr lang="en-US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632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41CDBA2B-4351-4F15-9A6C-F4B8608A2E2E}" type="slidenum">
              <a:rPr lang="en-US" sz="800"/>
              <a:pPr algn="r"/>
              <a:t>28</a:t>
            </a:fld>
            <a:endParaRPr lang="en-US" sz="800"/>
          </a:p>
        </p:txBody>
      </p:sp>
      <p:sp>
        <p:nvSpPr>
          <p:cNvPr id="56325" name="Content Placeholder 4"/>
          <p:cNvSpPr>
            <a:spLocks/>
          </p:cNvSpPr>
          <p:nvPr/>
        </p:nvSpPr>
        <p:spPr bwMode="auto">
          <a:xfrm>
            <a:off x="560388" y="1368425"/>
            <a:ext cx="42481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/>
              <a:t>Weld deposited wear resistant material to protect most exposed zones</a:t>
            </a:r>
          </a:p>
        </p:txBody>
      </p:sp>
      <p:sp>
        <p:nvSpPr>
          <p:cNvPr id="56326" name="Title 1"/>
          <p:cNvSpPr>
            <a:spLocks/>
          </p:cNvSpPr>
          <p:nvPr/>
        </p:nvSpPr>
        <p:spPr bwMode="auto">
          <a:xfrm>
            <a:off x="56038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GB" sz="2400" b="1"/>
              <a:t>Rotor Wear Protection for IC / HC / DRC</a:t>
            </a:r>
          </a:p>
        </p:txBody>
      </p:sp>
      <p:pic>
        <p:nvPicPr>
          <p:cNvPr id="56327" name="Picture 3" descr="F:\Photos Library\Products &amp; Applications\Crusher\RIMG001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13363" y="1268413"/>
            <a:ext cx="3176587" cy="238125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56328" name="Picture 9" descr="PB11000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8113" y="3871913"/>
            <a:ext cx="3168650" cy="237648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56329" name="Picture 10" descr="PB11000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13363" y="3860800"/>
            <a:ext cx="3176587" cy="238283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56330" name="Line 12"/>
          <p:cNvSpPr>
            <a:spLocks noChangeShapeType="1"/>
          </p:cNvSpPr>
          <p:nvPr/>
        </p:nvSpPr>
        <p:spPr bwMode="auto">
          <a:xfrm>
            <a:off x="4211638" y="5349875"/>
            <a:ext cx="10795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de-DE"/>
          </a:p>
        </p:txBody>
      </p:sp>
      <p:sp>
        <p:nvSpPr>
          <p:cNvPr id="56331" name="Ellipse 17"/>
          <p:cNvSpPr>
            <a:spLocks noChangeArrowheads="1"/>
          </p:cNvSpPr>
          <p:nvPr/>
        </p:nvSpPr>
        <p:spPr bwMode="auto">
          <a:xfrm>
            <a:off x="3554413" y="4740275"/>
            <a:ext cx="649287" cy="1295400"/>
          </a:xfrm>
          <a:prstGeom prst="ellips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fr-FR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2E133A8-1015-42BC-8ECE-628BF53D09FC}" type="slidenum">
              <a:rPr lang="en-US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734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628F4181-B508-4556-BD38-705DF17C405D}" type="slidenum">
              <a:rPr lang="en-US" sz="800"/>
              <a:pPr algn="r"/>
              <a:t>29</a:t>
            </a:fld>
            <a:endParaRPr lang="en-US" sz="800"/>
          </a:p>
        </p:txBody>
      </p:sp>
      <p:pic>
        <p:nvPicPr>
          <p:cNvPr id="57349" name="Picture 2"/>
          <p:cNvPicPr>
            <a:picLocks noChangeAspect="1" noChangeArrowheads="1"/>
          </p:cNvPicPr>
          <p:nvPr/>
        </p:nvPicPr>
        <p:blipFill>
          <a:blip r:embed="rId2"/>
          <a:srcRect t="2789" r="3268"/>
          <a:stretch>
            <a:fillRect/>
          </a:stretch>
        </p:blipFill>
        <p:spPr bwMode="auto">
          <a:xfrm>
            <a:off x="5313363" y="1701800"/>
            <a:ext cx="3665537" cy="473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0" name="Content Placeholder 6"/>
          <p:cNvSpPr>
            <a:spLocks/>
          </p:cNvSpPr>
          <p:nvPr/>
        </p:nvSpPr>
        <p:spPr bwMode="auto">
          <a:xfrm>
            <a:off x="560388" y="123825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/>
              <a:t>Typical solution: Manganese steel plates combined with different plate geometries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534988" lvl="2" eaLnBrk="0" hangingPunct="0">
              <a:spcBef>
                <a:spcPts val="900"/>
              </a:spcBef>
              <a:buClr>
                <a:schemeClr val="accent1"/>
              </a:buClr>
              <a:buFont typeface="Arial" charset="0"/>
              <a:buNone/>
            </a:pPr>
            <a:r>
              <a:rPr lang="en-GB" sz="1600"/>
              <a:t>Regeneration of plates at the</a:t>
            </a:r>
            <a:br>
              <a:rPr lang="en-GB" sz="1600"/>
            </a:br>
            <a:r>
              <a:rPr lang="en-GB" sz="1600"/>
              <a:t>lower part through weld</a:t>
            </a:r>
            <a:br>
              <a:rPr lang="en-GB" sz="1600"/>
            </a:br>
            <a:r>
              <a:rPr lang="en-GB" sz="1600"/>
              <a:t>deposited material is possible</a:t>
            </a:r>
          </a:p>
        </p:txBody>
      </p:sp>
      <p:sp>
        <p:nvSpPr>
          <p:cNvPr id="57351" name="Title 5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GB" sz="2400" b="1"/>
              <a:t>Jaw Crusher</a:t>
            </a:r>
          </a:p>
        </p:txBody>
      </p:sp>
      <p:pic>
        <p:nvPicPr>
          <p:cNvPr id="57352" name="Picture 2"/>
          <p:cNvPicPr>
            <a:picLocks noChangeAspect="1" noChangeArrowheads="1"/>
          </p:cNvPicPr>
          <p:nvPr/>
        </p:nvPicPr>
        <p:blipFill>
          <a:blip r:embed="rId3"/>
          <a:srcRect l="2170" t="28992" r="57703" b="4276"/>
          <a:stretch>
            <a:fillRect/>
          </a:stretch>
        </p:blipFill>
        <p:spPr bwMode="auto">
          <a:xfrm>
            <a:off x="963613" y="1995488"/>
            <a:ext cx="3313112" cy="313213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2DCCC2F-C7D7-46DD-B8BB-27B3D19A7740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843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C23EE31D-5CBF-4D94-AE88-642EC93CF405}" type="slidenum">
              <a:rPr lang="en-US" sz="800"/>
              <a:pPr algn="r"/>
              <a:t>3</a:t>
            </a:fld>
            <a:endParaRPr lang="en-US" sz="800"/>
          </a:p>
        </p:txBody>
      </p:sp>
      <p:pic>
        <p:nvPicPr>
          <p:cNvPr id="18436" name="Content Placeholder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8" y="2060575"/>
            <a:ext cx="8936037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Oval 509"/>
          <p:cNvSpPr>
            <a:spLocks noChangeArrowheads="1"/>
          </p:cNvSpPr>
          <p:nvPr/>
        </p:nvSpPr>
        <p:spPr bwMode="auto">
          <a:xfrm>
            <a:off x="2000250" y="3141663"/>
            <a:ext cx="792163" cy="1295400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18438" name="Oval 510"/>
          <p:cNvSpPr>
            <a:spLocks noChangeArrowheads="1"/>
          </p:cNvSpPr>
          <p:nvPr/>
        </p:nvSpPr>
        <p:spPr bwMode="auto">
          <a:xfrm>
            <a:off x="5802313" y="3098800"/>
            <a:ext cx="792162" cy="1296988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18439" name="Title 3"/>
          <p:cNvSpPr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GB" sz="2400" b="1"/>
              <a:t>Why Wear Management?</a:t>
            </a:r>
          </a:p>
        </p:txBody>
      </p:sp>
      <p:sp>
        <p:nvSpPr>
          <p:cNvPr id="3" name="Content Placeholder 2"/>
          <p:cNvSpPr>
            <a:spLocks/>
          </p:cNvSpPr>
          <p:nvPr/>
        </p:nvSpPr>
        <p:spPr bwMode="auto">
          <a:xfrm>
            <a:off x="560388" y="152400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/>
              <a:t>Holcim prepares around 170 mio t/a of raw materials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/>
              <a:t>Crusher and raw mill work as a team to transform rock size product into meal for the clinker production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1F84B91-5B2A-48F4-8F0F-E7C4D97651C4}" type="slidenum">
              <a:rPr lang="en-US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837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48CDEB9E-4E94-4647-8876-E660FAADE9B3}" type="slidenum">
              <a:rPr lang="en-US" sz="800"/>
              <a:pPr algn="r"/>
              <a:t>30</a:t>
            </a:fld>
            <a:endParaRPr lang="en-US" sz="800"/>
          </a:p>
        </p:txBody>
      </p:sp>
      <p:sp>
        <p:nvSpPr>
          <p:cNvPr id="58373" name="Content Placeholder 3"/>
          <p:cNvSpPr>
            <a:spLocks/>
          </p:cNvSpPr>
          <p:nvPr/>
        </p:nvSpPr>
        <p:spPr bwMode="auto">
          <a:xfrm>
            <a:off x="560388" y="1281113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/>
              <a:t>Mantle and concave liners are generally glued to shaft / shell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/>
              <a:t>Refurbishing through welding is possible, but needs to consider impact on glue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/>
              <a:t>On site or in workshop</a:t>
            </a:r>
          </a:p>
        </p:txBody>
      </p:sp>
      <p:sp>
        <p:nvSpPr>
          <p:cNvPr id="58374" name="Title 4"/>
          <p:cNvSpPr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GB" sz="2400" b="1"/>
              <a:t>Gyratory Crusher</a:t>
            </a:r>
          </a:p>
        </p:txBody>
      </p:sp>
      <p:grpSp>
        <p:nvGrpSpPr>
          <p:cNvPr id="58375" name="Group 8"/>
          <p:cNvGrpSpPr>
            <a:grpSpLocks/>
          </p:cNvGrpSpPr>
          <p:nvPr/>
        </p:nvGrpSpPr>
        <p:grpSpPr bwMode="auto">
          <a:xfrm>
            <a:off x="5246688" y="2930525"/>
            <a:ext cx="4127500" cy="2871788"/>
            <a:chOff x="3600372" y="2414357"/>
            <a:chExt cx="5495586" cy="3822955"/>
          </a:xfrm>
        </p:grpSpPr>
        <p:pic>
          <p:nvPicPr>
            <p:cNvPr id="58376" name="Picture 2"/>
            <p:cNvPicPr>
              <a:picLocks noChangeAspect="1" noChangeArrowheads="1"/>
            </p:cNvPicPr>
            <p:nvPr/>
          </p:nvPicPr>
          <p:blipFill>
            <a:blip r:embed="rId2"/>
            <a:srcRect l="20975" r="9926"/>
            <a:stretch>
              <a:fillRect/>
            </a:stretch>
          </p:blipFill>
          <p:spPr bwMode="auto">
            <a:xfrm>
              <a:off x="3600372" y="2414357"/>
              <a:ext cx="2890031" cy="38229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AutoShape 1047"/>
            <p:cNvSpPr>
              <a:spLocks noChangeArrowheads="1"/>
            </p:cNvSpPr>
            <p:nvPr/>
          </p:nvSpPr>
          <p:spPr bwMode="auto">
            <a:xfrm>
              <a:off x="6320686" y="4941860"/>
              <a:ext cx="2775272" cy="380393"/>
            </a:xfrm>
            <a:prstGeom prst="wedgeRectCallout">
              <a:avLst>
                <a:gd name="adj1" fmla="val -80083"/>
                <a:gd name="adj2" fmla="val -156319"/>
              </a:avLst>
            </a:prstGeom>
            <a:solidFill>
              <a:sysClr val="window" lastClr="FFFFFF"/>
            </a:solidFill>
            <a:ln w="28575">
              <a:solidFill>
                <a:schemeClr val="accent3"/>
              </a:solidFill>
              <a:miter lim="800000"/>
              <a:headEnd/>
              <a:tailEnd/>
            </a:ln>
            <a:effectLst/>
            <a:extLst/>
          </p:spPr>
          <p:txBody>
            <a:bodyPr anchor="ctr"/>
            <a:lstStyle/>
            <a:p>
              <a:pPr algn="ctr"/>
              <a:r>
                <a:rPr lang="en-GB"/>
                <a:t>Main shaft mantle</a:t>
              </a:r>
            </a:p>
          </p:txBody>
        </p:sp>
        <p:sp>
          <p:nvSpPr>
            <p:cNvPr id="8" name="AutoShape 1047"/>
            <p:cNvSpPr>
              <a:spLocks noChangeArrowheads="1"/>
            </p:cNvSpPr>
            <p:nvPr/>
          </p:nvSpPr>
          <p:spPr bwMode="auto">
            <a:xfrm>
              <a:off x="6785698" y="3819700"/>
              <a:ext cx="2151733" cy="382506"/>
            </a:xfrm>
            <a:prstGeom prst="wedgeRectCallout">
              <a:avLst>
                <a:gd name="adj1" fmla="val -103469"/>
                <a:gd name="adj2" fmla="val -67395"/>
              </a:avLst>
            </a:prstGeom>
            <a:solidFill>
              <a:sysClr val="window" lastClr="FFFFFF"/>
            </a:solidFill>
            <a:ln w="28575">
              <a:solidFill>
                <a:schemeClr val="accent3"/>
              </a:solidFill>
              <a:miter lim="800000"/>
              <a:headEnd/>
              <a:tailEnd/>
            </a:ln>
            <a:effectLst/>
            <a:extLst/>
          </p:spPr>
          <p:txBody>
            <a:bodyPr anchor="ctr"/>
            <a:lstStyle/>
            <a:p>
              <a:pPr algn="ctr"/>
              <a:r>
                <a:rPr lang="en-GB"/>
                <a:t>Concave liner</a:t>
              </a:r>
            </a:p>
          </p:txBody>
        </p:sp>
      </p:grpSp>
      <p:pic>
        <p:nvPicPr>
          <p:cNvPr id="58379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8950" y="2924175"/>
            <a:ext cx="2519363" cy="192722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5838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0613" y="4238625"/>
            <a:ext cx="2305050" cy="19605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F0795F4-1E31-41AA-A525-F998C2CDF30B}" type="slidenum">
              <a:rPr lang="en-US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939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A698BD85-3A61-416B-98E7-42C9325F73FF}" type="slidenum">
              <a:rPr lang="en-US" sz="800"/>
              <a:pPr algn="r"/>
              <a:t>31</a:t>
            </a:fld>
            <a:endParaRPr lang="en-US" sz="800"/>
          </a:p>
        </p:txBody>
      </p:sp>
      <p:sp>
        <p:nvSpPr>
          <p:cNvPr id="59397" name="Content Placeholder 3"/>
          <p:cNvSpPr>
            <a:spLocks/>
          </p:cNvSpPr>
          <p:nvPr/>
        </p:nvSpPr>
        <p:spPr bwMode="auto">
          <a:xfrm>
            <a:off x="560388" y="136683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/>
              <a:t>Cones can be rewelded or even equipped with 3D-Carbide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/>
              <a:t>Generally they are replaced due to size and cost</a:t>
            </a:r>
          </a:p>
        </p:txBody>
      </p:sp>
      <p:sp>
        <p:nvSpPr>
          <p:cNvPr id="59398" name="Title 4"/>
          <p:cNvSpPr>
            <a:spLocks/>
          </p:cNvSpPr>
          <p:nvPr/>
        </p:nvSpPr>
        <p:spPr bwMode="auto">
          <a:xfrm>
            <a:off x="56038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GB" sz="2400" b="1"/>
              <a:t>Cone Crushers</a:t>
            </a:r>
          </a:p>
        </p:txBody>
      </p:sp>
      <p:pic>
        <p:nvPicPr>
          <p:cNvPr id="59399" name="Picture 5" descr="D:\Welding Alloys\Photos\Integra\Crusher\Cone\IMG_131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94250" y="3038475"/>
            <a:ext cx="3911600" cy="29337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pic>
        <p:nvPicPr>
          <p:cNvPr id="5940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2188" y="2924175"/>
            <a:ext cx="3189287" cy="308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4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2188" y="2924175"/>
            <a:ext cx="3189287" cy="308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C838FF-FED6-4101-906B-916F04EBB558}" type="slidenum">
              <a:rPr lang="en-US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6041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653132D1-2875-43A4-86BF-0E696F4C0E61}" type="slidenum">
              <a:rPr lang="en-US" sz="800"/>
              <a:pPr algn="r"/>
              <a:t>32</a:t>
            </a:fld>
            <a:endParaRPr lang="en-US" sz="800"/>
          </a:p>
        </p:txBody>
      </p:sp>
      <p:sp>
        <p:nvSpPr>
          <p:cNvPr id="2" name="Content Placeholder 3"/>
          <p:cNvSpPr>
            <a:spLocks/>
          </p:cNvSpPr>
          <p:nvPr/>
        </p:nvSpPr>
        <p:spPr bwMode="auto">
          <a:xfrm>
            <a:off x="560388" y="130968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/>
              <a:t>Crusher and raw mill have to be optimised as one system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/>
              <a:t>Wear at the crusher has an influence on the raw mill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/>
              <a:t>Decreased throughput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/>
              <a:t>Increased electrical energy consumption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/>
              <a:t>Decreased reliability / stability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/>
              <a:t>Most crushers still use locally manufactured manganese steel parts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/>
              <a:t>Latest technology crushing tools can lead to substantial savings in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/>
              <a:t>Wear parts cost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/>
              <a:t>Electrical energy for raw grinding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/>
              <a:t>Maintenance work</a:t>
            </a:r>
          </a:p>
        </p:txBody>
      </p:sp>
      <p:sp>
        <p:nvSpPr>
          <p:cNvPr id="60422" name="Title 4"/>
          <p:cNvSpPr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GB" sz="2400" b="1"/>
              <a:t>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D4A042-428D-4D03-8103-67E103312590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945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BA8B1A43-5389-4809-BB86-042EEE114DCA}" type="slidenum">
              <a:rPr lang="en-US" sz="800"/>
              <a:pPr algn="r"/>
              <a:t>4</a:t>
            </a:fld>
            <a:endParaRPr lang="en-US" sz="800"/>
          </a:p>
        </p:txBody>
      </p:sp>
      <p:sp>
        <p:nvSpPr>
          <p:cNvPr id="4" name="Content Placeholder 3"/>
          <p:cNvSpPr>
            <a:spLocks/>
          </p:cNvSpPr>
          <p:nvPr/>
        </p:nvSpPr>
        <p:spPr bwMode="auto">
          <a:xfrm>
            <a:off x="560388" y="123825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/>
              <a:t>Both machines consume electrical energy and wear parts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/>
              <a:t>Wear at the crusher results in coarser feed size for the raw mill and lowers its efficiency</a:t>
            </a:r>
          </a:p>
        </p:txBody>
      </p:sp>
      <p:sp>
        <p:nvSpPr>
          <p:cNvPr id="19461" name="Title 4"/>
          <p:cNvSpPr>
            <a:spLocks/>
          </p:cNvSpPr>
          <p:nvPr/>
        </p:nvSpPr>
        <p:spPr bwMode="auto">
          <a:xfrm>
            <a:off x="560388" y="3175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GB" sz="2400" b="1"/>
              <a:t>Wear &amp; Electrical Energy Consumption</a:t>
            </a:r>
          </a:p>
        </p:txBody>
      </p:sp>
      <p:grpSp>
        <p:nvGrpSpPr>
          <p:cNvPr id="19462" name="Group 5"/>
          <p:cNvGrpSpPr>
            <a:grpSpLocks/>
          </p:cNvGrpSpPr>
          <p:nvPr/>
        </p:nvGrpSpPr>
        <p:grpSpPr bwMode="auto">
          <a:xfrm>
            <a:off x="2867025" y="1774825"/>
            <a:ext cx="4383088" cy="1409700"/>
            <a:chOff x="2774024" y="1085851"/>
            <a:chExt cx="4383568" cy="1409987"/>
          </a:xfrm>
        </p:grpSpPr>
        <p:grpSp>
          <p:nvGrpSpPr>
            <p:cNvPr id="19464" name="Group 66"/>
            <p:cNvGrpSpPr>
              <a:grpSpLocks/>
            </p:cNvGrpSpPr>
            <p:nvPr/>
          </p:nvGrpSpPr>
          <p:grpSpPr bwMode="auto">
            <a:xfrm>
              <a:off x="4836055" y="1238251"/>
              <a:ext cx="409310" cy="555625"/>
              <a:chOff x="2353" y="3177"/>
              <a:chExt cx="238" cy="350"/>
            </a:xfrm>
          </p:grpSpPr>
          <p:sp>
            <p:nvSpPr>
              <p:cNvPr id="19535" name="Rectangle 67"/>
              <p:cNvSpPr>
                <a:spLocks noChangeArrowheads="1"/>
              </p:cNvSpPr>
              <p:nvPr/>
            </p:nvSpPr>
            <p:spPr bwMode="auto">
              <a:xfrm>
                <a:off x="2353" y="3177"/>
                <a:ext cx="238" cy="350"/>
              </a:xfrm>
              <a:prstGeom prst="rect">
                <a:avLst/>
              </a:prstGeom>
              <a:gradFill rotWithShape="0">
                <a:gsLst>
                  <a:gs pos="0">
                    <a:srgbClr val="929292"/>
                  </a:gs>
                  <a:gs pos="50000">
                    <a:srgbClr val="DDDDDD"/>
                  </a:gs>
                  <a:gs pos="100000">
                    <a:srgbClr val="929292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536" name="Freeform 68"/>
              <p:cNvSpPr>
                <a:spLocks/>
              </p:cNvSpPr>
              <p:nvPr/>
            </p:nvSpPr>
            <p:spPr bwMode="auto">
              <a:xfrm flipH="1">
                <a:off x="2353" y="3504"/>
                <a:ext cx="99" cy="23"/>
              </a:xfrm>
              <a:custGeom>
                <a:avLst/>
                <a:gdLst>
                  <a:gd name="T0" fmla="*/ 0 w 240"/>
                  <a:gd name="T1" fmla="*/ 11 h 48"/>
                  <a:gd name="T2" fmla="*/ 41 w 240"/>
                  <a:gd name="T3" fmla="*/ 11 h 48"/>
                  <a:gd name="T4" fmla="*/ 41 w 240"/>
                  <a:gd name="T5" fmla="*/ 0 h 48"/>
                  <a:gd name="T6" fmla="*/ 0 w 240"/>
                  <a:gd name="T7" fmla="*/ 11 h 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40"/>
                  <a:gd name="T13" fmla="*/ 0 h 48"/>
                  <a:gd name="T14" fmla="*/ 240 w 240"/>
                  <a:gd name="T15" fmla="*/ 48 h 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40" h="48">
                    <a:moveTo>
                      <a:pt x="0" y="48"/>
                    </a:moveTo>
                    <a:lnTo>
                      <a:pt x="240" y="48"/>
                    </a:lnTo>
                    <a:lnTo>
                      <a:pt x="240" y="0"/>
                    </a:lnTo>
                    <a:lnTo>
                      <a:pt x="0" y="4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A8A8A8"/>
                  </a:gs>
                  <a:gs pos="100000">
                    <a:srgbClr val="DDDDDD"/>
                  </a:gs>
                </a:gsLst>
                <a:lin ang="2700000" scaled="1"/>
              </a:gradFill>
              <a:ln w="3175" cap="rnd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19537" name="Freeform 69"/>
              <p:cNvSpPr>
                <a:spLocks/>
              </p:cNvSpPr>
              <p:nvPr/>
            </p:nvSpPr>
            <p:spPr bwMode="auto">
              <a:xfrm>
                <a:off x="2492" y="3504"/>
                <a:ext cx="99" cy="23"/>
              </a:xfrm>
              <a:custGeom>
                <a:avLst/>
                <a:gdLst>
                  <a:gd name="T0" fmla="*/ 0 w 240"/>
                  <a:gd name="T1" fmla="*/ 11 h 48"/>
                  <a:gd name="T2" fmla="*/ 41 w 240"/>
                  <a:gd name="T3" fmla="*/ 11 h 48"/>
                  <a:gd name="T4" fmla="*/ 41 w 240"/>
                  <a:gd name="T5" fmla="*/ 0 h 48"/>
                  <a:gd name="T6" fmla="*/ 0 w 240"/>
                  <a:gd name="T7" fmla="*/ 11 h 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40"/>
                  <a:gd name="T13" fmla="*/ 0 h 48"/>
                  <a:gd name="T14" fmla="*/ 240 w 240"/>
                  <a:gd name="T15" fmla="*/ 48 h 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40" h="48">
                    <a:moveTo>
                      <a:pt x="0" y="48"/>
                    </a:moveTo>
                    <a:lnTo>
                      <a:pt x="240" y="48"/>
                    </a:lnTo>
                    <a:lnTo>
                      <a:pt x="240" y="0"/>
                    </a:lnTo>
                    <a:lnTo>
                      <a:pt x="0" y="4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DDDDDD"/>
                  </a:gs>
                  <a:gs pos="100000">
                    <a:srgbClr val="A8A8A8"/>
                  </a:gs>
                </a:gsLst>
                <a:lin ang="18900000" scaled="1"/>
              </a:gradFill>
              <a:ln w="3175" cap="rnd" cmpd="sng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19538" name="Freeform 70"/>
              <p:cNvSpPr>
                <a:spLocks/>
              </p:cNvSpPr>
              <p:nvPr/>
            </p:nvSpPr>
            <p:spPr bwMode="auto">
              <a:xfrm>
                <a:off x="2432" y="3457"/>
                <a:ext cx="80" cy="70"/>
              </a:xfrm>
              <a:custGeom>
                <a:avLst/>
                <a:gdLst>
                  <a:gd name="T0" fmla="*/ 0 w 192"/>
                  <a:gd name="T1" fmla="*/ 34 h 144"/>
                  <a:gd name="T2" fmla="*/ 0 w 192"/>
                  <a:gd name="T3" fmla="*/ 23 h 144"/>
                  <a:gd name="T4" fmla="*/ 17 w 192"/>
                  <a:gd name="T5" fmla="*/ 0 h 144"/>
                  <a:gd name="T6" fmla="*/ 33 w 192"/>
                  <a:gd name="T7" fmla="*/ 23 h 144"/>
                  <a:gd name="T8" fmla="*/ 33 w 192"/>
                  <a:gd name="T9" fmla="*/ 3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2"/>
                  <a:gd name="T16" fmla="*/ 0 h 144"/>
                  <a:gd name="T17" fmla="*/ 192 w 192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2" h="144">
                    <a:moveTo>
                      <a:pt x="0" y="144"/>
                    </a:moveTo>
                    <a:lnTo>
                      <a:pt x="0" y="96"/>
                    </a:lnTo>
                    <a:lnTo>
                      <a:pt x="96" y="0"/>
                    </a:lnTo>
                    <a:lnTo>
                      <a:pt x="192" y="96"/>
                    </a:lnTo>
                    <a:lnTo>
                      <a:pt x="192" y="144"/>
                    </a:lnTo>
                  </a:path>
                </a:pathLst>
              </a:custGeom>
              <a:solidFill>
                <a:srgbClr val="DDDDDD"/>
              </a:solidFill>
              <a:ln w="3175" cap="rnd" cmpd="sng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19539" name="Rectangle 71"/>
              <p:cNvSpPr>
                <a:spLocks noChangeArrowheads="1"/>
              </p:cNvSpPr>
              <p:nvPr/>
            </p:nvSpPr>
            <p:spPr bwMode="auto">
              <a:xfrm>
                <a:off x="2353" y="3177"/>
                <a:ext cx="238" cy="350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465" name="Text Box 72"/>
            <p:cNvSpPr txBox="1">
              <a:spLocks noChangeArrowheads="1"/>
            </p:cNvSpPr>
            <p:nvPr/>
          </p:nvSpPr>
          <p:spPr bwMode="auto">
            <a:xfrm>
              <a:off x="5473070" y="2202091"/>
              <a:ext cx="1684522" cy="2905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300" b="1"/>
                <a:t>16kWh/t – 25 kWh/t</a:t>
              </a:r>
            </a:p>
          </p:txBody>
        </p:sp>
        <p:sp>
          <p:nvSpPr>
            <p:cNvPr id="19466" name="Freeform 74"/>
            <p:cNvSpPr>
              <a:spLocks/>
            </p:cNvSpPr>
            <p:nvPr/>
          </p:nvSpPr>
          <p:spPr bwMode="auto">
            <a:xfrm>
              <a:off x="5061348" y="1500188"/>
              <a:ext cx="1178057" cy="514350"/>
            </a:xfrm>
            <a:custGeom>
              <a:avLst/>
              <a:gdLst>
                <a:gd name="T0" fmla="*/ 0 w 590"/>
                <a:gd name="T1" fmla="*/ 521671552 h 324"/>
                <a:gd name="T2" fmla="*/ 0 w 590"/>
                <a:gd name="T3" fmla="*/ 816530516 h 324"/>
                <a:gd name="T4" fmla="*/ 1200038748 w 590"/>
                <a:gd name="T5" fmla="*/ 816530516 h 324"/>
                <a:gd name="T6" fmla="*/ 1200038748 w 590"/>
                <a:gd name="T7" fmla="*/ 0 h 324"/>
                <a:gd name="T8" fmla="*/ 1853880079 w 590"/>
                <a:gd name="T9" fmla="*/ 0 h 324"/>
                <a:gd name="T10" fmla="*/ 2147483647 w 590"/>
                <a:gd name="T11" fmla="*/ 181451231 h 3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90"/>
                <a:gd name="T19" fmla="*/ 0 h 324"/>
                <a:gd name="T20" fmla="*/ 590 w 590"/>
                <a:gd name="T21" fmla="*/ 324 h 3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90" h="324">
                  <a:moveTo>
                    <a:pt x="0" y="207"/>
                  </a:moveTo>
                  <a:lnTo>
                    <a:pt x="0" y="324"/>
                  </a:lnTo>
                  <a:lnTo>
                    <a:pt x="301" y="324"/>
                  </a:lnTo>
                  <a:lnTo>
                    <a:pt x="301" y="0"/>
                  </a:lnTo>
                  <a:lnTo>
                    <a:pt x="465" y="0"/>
                  </a:lnTo>
                  <a:lnTo>
                    <a:pt x="590" y="72"/>
                  </a:lnTo>
                </a:path>
              </a:pathLst>
            </a:custGeom>
            <a:noFill/>
            <a:ln w="28575" cap="flat" cmpd="sng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9467" name="Freeform 75"/>
            <p:cNvSpPr>
              <a:spLocks/>
            </p:cNvSpPr>
            <p:nvPr/>
          </p:nvSpPr>
          <p:spPr bwMode="auto">
            <a:xfrm>
              <a:off x="3742267" y="1085851"/>
              <a:ext cx="1301883" cy="885825"/>
            </a:xfrm>
            <a:custGeom>
              <a:avLst/>
              <a:gdLst>
                <a:gd name="T0" fmla="*/ 0 w 636"/>
                <a:gd name="T1" fmla="*/ 1055944610 h 558"/>
                <a:gd name="T2" fmla="*/ 0 w 636"/>
                <a:gd name="T3" fmla="*/ 1406246969 h 558"/>
                <a:gd name="T4" fmla="*/ 1403700049 w 636"/>
                <a:gd name="T5" fmla="*/ 1406246969 h 558"/>
                <a:gd name="T6" fmla="*/ 1403700049 w 636"/>
                <a:gd name="T7" fmla="*/ 0 h 558"/>
                <a:gd name="T8" fmla="*/ 2147483647 w 636"/>
                <a:gd name="T9" fmla="*/ 0 h 558"/>
                <a:gd name="T10" fmla="*/ 2147483647 w 636"/>
                <a:gd name="T11" fmla="*/ 219252803 h 55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6"/>
                <a:gd name="T19" fmla="*/ 0 h 558"/>
                <a:gd name="T20" fmla="*/ 636 w 636"/>
                <a:gd name="T21" fmla="*/ 558 h 55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6" h="558">
                  <a:moveTo>
                    <a:pt x="0" y="419"/>
                  </a:moveTo>
                  <a:lnTo>
                    <a:pt x="0" y="558"/>
                  </a:lnTo>
                  <a:lnTo>
                    <a:pt x="335" y="558"/>
                  </a:lnTo>
                  <a:lnTo>
                    <a:pt x="335" y="0"/>
                  </a:lnTo>
                  <a:lnTo>
                    <a:pt x="636" y="0"/>
                  </a:lnTo>
                  <a:lnTo>
                    <a:pt x="636" y="87"/>
                  </a:lnTo>
                </a:path>
              </a:pathLst>
            </a:custGeom>
            <a:noFill/>
            <a:ln w="28575" cap="flat" cmpd="sng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grpSp>
          <p:nvGrpSpPr>
            <p:cNvPr id="19468" name="Group 76"/>
            <p:cNvGrpSpPr>
              <a:grpSpLocks/>
            </p:cNvGrpSpPr>
            <p:nvPr/>
          </p:nvGrpSpPr>
          <p:grpSpPr bwMode="auto">
            <a:xfrm>
              <a:off x="6170613" y="1330325"/>
              <a:ext cx="318162" cy="541338"/>
              <a:chOff x="1898" y="253"/>
              <a:chExt cx="1629" cy="2998"/>
            </a:xfrm>
          </p:grpSpPr>
          <p:sp>
            <p:nvSpPr>
              <p:cNvPr id="19525" name="Rectangle 77"/>
              <p:cNvSpPr>
                <a:spLocks noChangeArrowheads="1"/>
              </p:cNvSpPr>
              <p:nvPr/>
            </p:nvSpPr>
            <p:spPr bwMode="auto">
              <a:xfrm>
                <a:off x="3443" y="2329"/>
                <a:ext cx="75" cy="205"/>
              </a:xfrm>
              <a:prstGeom prst="rect">
                <a:avLst/>
              </a:prstGeom>
              <a:solidFill>
                <a:srgbClr val="CBCBCB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26" name="Rectangle 78"/>
              <p:cNvSpPr>
                <a:spLocks noChangeArrowheads="1"/>
              </p:cNvSpPr>
              <p:nvPr/>
            </p:nvSpPr>
            <p:spPr bwMode="auto">
              <a:xfrm>
                <a:off x="1898" y="2329"/>
                <a:ext cx="83" cy="205"/>
              </a:xfrm>
              <a:prstGeom prst="rect">
                <a:avLst/>
              </a:prstGeom>
              <a:solidFill>
                <a:srgbClr val="CBCBCB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27" name="Rectangle 79"/>
              <p:cNvSpPr>
                <a:spLocks noChangeArrowheads="1"/>
              </p:cNvSpPr>
              <p:nvPr/>
            </p:nvSpPr>
            <p:spPr bwMode="auto">
              <a:xfrm>
                <a:off x="3238" y="2283"/>
                <a:ext cx="215" cy="828"/>
              </a:xfrm>
              <a:prstGeom prst="rect">
                <a:avLst/>
              </a:prstGeom>
              <a:solidFill>
                <a:srgbClr val="CBCBCB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28" name="Rectangle 80"/>
              <p:cNvSpPr>
                <a:spLocks noChangeArrowheads="1"/>
              </p:cNvSpPr>
              <p:nvPr/>
            </p:nvSpPr>
            <p:spPr bwMode="auto">
              <a:xfrm>
                <a:off x="1972" y="2292"/>
                <a:ext cx="214" cy="810"/>
              </a:xfrm>
              <a:prstGeom prst="rect">
                <a:avLst/>
              </a:prstGeom>
              <a:solidFill>
                <a:srgbClr val="CBCBCB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29" name="Freeform 81"/>
              <p:cNvSpPr>
                <a:spLocks/>
              </p:cNvSpPr>
              <p:nvPr/>
            </p:nvSpPr>
            <p:spPr bwMode="auto">
              <a:xfrm>
                <a:off x="1916" y="1044"/>
                <a:ext cx="1592" cy="2067"/>
              </a:xfrm>
              <a:custGeom>
                <a:avLst/>
                <a:gdLst>
                  <a:gd name="T0" fmla="*/ 0 w 513"/>
                  <a:gd name="T1" fmla="*/ 0 h 666"/>
                  <a:gd name="T2" fmla="*/ 4940 w 513"/>
                  <a:gd name="T3" fmla="*/ 0 h 666"/>
                  <a:gd name="T4" fmla="*/ 4103 w 513"/>
                  <a:gd name="T5" fmla="*/ 1965 h 666"/>
                  <a:gd name="T6" fmla="*/ 4103 w 513"/>
                  <a:gd name="T7" fmla="*/ 6415 h 666"/>
                  <a:gd name="T8" fmla="*/ 829 w 513"/>
                  <a:gd name="T9" fmla="*/ 6415 h 666"/>
                  <a:gd name="T10" fmla="*/ 829 w 513"/>
                  <a:gd name="T11" fmla="*/ 1993 h 666"/>
                  <a:gd name="T12" fmla="*/ 0 w 513"/>
                  <a:gd name="T13" fmla="*/ 0 h 66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13"/>
                  <a:gd name="T22" fmla="*/ 0 h 666"/>
                  <a:gd name="T23" fmla="*/ 513 w 513"/>
                  <a:gd name="T24" fmla="*/ 666 h 66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13" h="666">
                    <a:moveTo>
                      <a:pt x="0" y="0"/>
                    </a:moveTo>
                    <a:lnTo>
                      <a:pt x="513" y="0"/>
                    </a:lnTo>
                    <a:lnTo>
                      <a:pt x="426" y="204"/>
                    </a:lnTo>
                    <a:lnTo>
                      <a:pt x="426" y="666"/>
                    </a:lnTo>
                    <a:lnTo>
                      <a:pt x="86" y="666"/>
                    </a:lnTo>
                    <a:lnTo>
                      <a:pt x="86" y="2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 w="6350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530" name="Rectangle 82"/>
              <p:cNvSpPr>
                <a:spLocks noChangeArrowheads="1"/>
              </p:cNvSpPr>
              <p:nvPr/>
            </p:nvSpPr>
            <p:spPr bwMode="auto">
              <a:xfrm>
                <a:off x="1916" y="970"/>
                <a:ext cx="1602" cy="74"/>
              </a:xfrm>
              <a:prstGeom prst="rect">
                <a:avLst/>
              </a:prstGeom>
              <a:solidFill>
                <a:srgbClr val="B2B2B2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1" name="Freeform 83"/>
              <p:cNvSpPr>
                <a:spLocks/>
              </p:cNvSpPr>
              <p:nvPr/>
            </p:nvSpPr>
            <p:spPr bwMode="auto">
              <a:xfrm>
                <a:off x="1926" y="355"/>
                <a:ext cx="1582" cy="615"/>
              </a:xfrm>
              <a:custGeom>
                <a:avLst/>
                <a:gdLst>
                  <a:gd name="T0" fmla="*/ 831 w 512"/>
                  <a:gd name="T1" fmla="*/ 0 h 198"/>
                  <a:gd name="T2" fmla="*/ 4057 w 512"/>
                  <a:gd name="T3" fmla="*/ 0 h 198"/>
                  <a:gd name="T4" fmla="*/ 4888 w 512"/>
                  <a:gd name="T5" fmla="*/ 1910 h 198"/>
                  <a:gd name="T6" fmla="*/ 0 w 512"/>
                  <a:gd name="T7" fmla="*/ 1910 h 198"/>
                  <a:gd name="T8" fmla="*/ 831 w 512"/>
                  <a:gd name="T9" fmla="*/ 0 h 1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12"/>
                  <a:gd name="T16" fmla="*/ 0 h 198"/>
                  <a:gd name="T17" fmla="*/ 512 w 512"/>
                  <a:gd name="T18" fmla="*/ 198 h 1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12" h="198">
                    <a:moveTo>
                      <a:pt x="87" y="0"/>
                    </a:moveTo>
                    <a:lnTo>
                      <a:pt x="425" y="0"/>
                    </a:lnTo>
                    <a:lnTo>
                      <a:pt x="512" y="198"/>
                    </a:lnTo>
                    <a:lnTo>
                      <a:pt x="0" y="19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CBCBCB"/>
              </a:solidFill>
              <a:ln w="63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532" name="Rectangle 84"/>
              <p:cNvSpPr>
                <a:spLocks noChangeArrowheads="1"/>
              </p:cNvSpPr>
              <p:nvPr/>
            </p:nvSpPr>
            <p:spPr bwMode="auto">
              <a:xfrm>
                <a:off x="1916" y="3102"/>
                <a:ext cx="1611" cy="149"/>
              </a:xfrm>
              <a:prstGeom prst="rect">
                <a:avLst/>
              </a:prstGeom>
              <a:solidFill>
                <a:srgbClr val="868686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3" name="Rectangle 85"/>
              <p:cNvSpPr>
                <a:spLocks noChangeArrowheads="1"/>
              </p:cNvSpPr>
              <p:nvPr/>
            </p:nvSpPr>
            <p:spPr bwMode="auto">
              <a:xfrm>
                <a:off x="2196" y="253"/>
                <a:ext cx="1052" cy="102"/>
              </a:xfrm>
              <a:prstGeom prst="rect">
                <a:avLst/>
              </a:prstGeom>
              <a:solidFill>
                <a:srgbClr val="E7E7D6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34" name="Line 86"/>
              <p:cNvSpPr>
                <a:spLocks noChangeShapeType="1"/>
              </p:cNvSpPr>
              <p:nvPr/>
            </p:nvSpPr>
            <p:spPr bwMode="auto">
              <a:xfrm>
                <a:off x="2183" y="1688"/>
                <a:ext cx="1054" cy="0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19469" name="Text Box 87"/>
            <p:cNvSpPr txBox="1">
              <a:spLocks noChangeArrowheads="1"/>
            </p:cNvSpPr>
            <p:nvPr/>
          </p:nvSpPr>
          <p:spPr bwMode="auto">
            <a:xfrm>
              <a:off x="2774024" y="2205266"/>
              <a:ext cx="1822650" cy="290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300" b="1"/>
                <a:t>1.7 kWh/t – 3.0 kWh/t</a:t>
              </a:r>
            </a:p>
          </p:txBody>
        </p:sp>
        <p:grpSp>
          <p:nvGrpSpPr>
            <p:cNvPr id="19470" name="Group 92"/>
            <p:cNvGrpSpPr>
              <a:grpSpLocks/>
            </p:cNvGrpSpPr>
            <p:nvPr/>
          </p:nvGrpSpPr>
          <p:grpSpPr bwMode="auto">
            <a:xfrm>
              <a:off x="3453342" y="1484313"/>
              <a:ext cx="584729" cy="436562"/>
              <a:chOff x="1526" y="3245"/>
              <a:chExt cx="340" cy="275"/>
            </a:xfrm>
          </p:grpSpPr>
          <p:sp>
            <p:nvSpPr>
              <p:cNvPr id="19472" name="Freeform 93"/>
              <p:cNvSpPr>
                <a:spLocks/>
              </p:cNvSpPr>
              <p:nvPr/>
            </p:nvSpPr>
            <p:spPr bwMode="auto">
              <a:xfrm>
                <a:off x="1581" y="3261"/>
                <a:ext cx="230" cy="254"/>
              </a:xfrm>
              <a:custGeom>
                <a:avLst/>
                <a:gdLst>
                  <a:gd name="T0" fmla="*/ 33 w 690"/>
                  <a:gd name="T1" fmla="*/ 0 h 762"/>
                  <a:gd name="T2" fmla="*/ 0 w 690"/>
                  <a:gd name="T3" fmla="*/ 9 h 762"/>
                  <a:gd name="T4" fmla="*/ 7 w 690"/>
                  <a:gd name="T5" fmla="*/ 85 h 762"/>
                  <a:gd name="T6" fmla="*/ 11 w 690"/>
                  <a:gd name="T7" fmla="*/ 85 h 762"/>
                  <a:gd name="T8" fmla="*/ 33 w 690"/>
                  <a:gd name="T9" fmla="*/ 12 h 762"/>
                  <a:gd name="T10" fmla="*/ 42 w 690"/>
                  <a:gd name="T11" fmla="*/ 12 h 762"/>
                  <a:gd name="T12" fmla="*/ 59 w 690"/>
                  <a:gd name="T13" fmla="*/ 85 h 762"/>
                  <a:gd name="T14" fmla="*/ 69 w 690"/>
                  <a:gd name="T15" fmla="*/ 85 h 762"/>
                  <a:gd name="T16" fmla="*/ 69 w 690"/>
                  <a:gd name="T17" fmla="*/ 84 h 762"/>
                  <a:gd name="T18" fmla="*/ 77 w 690"/>
                  <a:gd name="T19" fmla="*/ 9 h 762"/>
                  <a:gd name="T20" fmla="*/ 43 w 690"/>
                  <a:gd name="T21" fmla="*/ 0 h 762"/>
                  <a:gd name="T22" fmla="*/ 43 w 690"/>
                  <a:gd name="T23" fmla="*/ 1 h 762"/>
                  <a:gd name="T24" fmla="*/ 42 w 690"/>
                  <a:gd name="T25" fmla="*/ 2 h 762"/>
                  <a:gd name="T26" fmla="*/ 41 w 690"/>
                  <a:gd name="T27" fmla="*/ 3 h 762"/>
                  <a:gd name="T28" fmla="*/ 40 w 690"/>
                  <a:gd name="T29" fmla="*/ 3 h 762"/>
                  <a:gd name="T30" fmla="*/ 39 w 690"/>
                  <a:gd name="T31" fmla="*/ 3 h 762"/>
                  <a:gd name="T32" fmla="*/ 37 w 690"/>
                  <a:gd name="T33" fmla="*/ 3 h 762"/>
                  <a:gd name="T34" fmla="*/ 36 w 690"/>
                  <a:gd name="T35" fmla="*/ 3 h 762"/>
                  <a:gd name="T36" fmla="*/ 34 w 690"/>
                  <a:gd name="T37" fmla="*/ 2 h 762"/>
                  <a:gd name="T38" fmla="*/ 34 w 690"/>
                  <a:gd name="T39" fmla="*/ 1 h 762"/>
                  <a:gd name="T40" fmla="*/ 33 w 690"/>
                  <a:gd name="T41" fmla="*/ 0 h 76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690"/>
                  <a:gd name="T64" fmla="*/ 0 h 762"/>
                  <a:gd name="T65" fmla="*/ 690 w 690"/>
                  <a:gd name="T66" fmla="*/ 762 h 76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690" h="762">
                    <a:moveTo>
                      <a:pt x="296" y="2"/>
                    </a:moveTo>
                    <a:lnTo>
                      <a:pt x="0" y="80"/>
                    </a:lnTo>
                    <a:lnTo>
                      <a:pt x="64" y="762"/>
                    </a:lnTo>
                    <a:lnTo>
                      <a:pt x="101" y="762"/>
                    </a:lnTo>
                    <a:lnTo>
                      <a:pt x="296" y="106"/>
                    </a:lnTo>
                    <a:lnTo>
                      <a:pt x="379" y="106"/>
                    </a:lnTo>
                    <a:lnTo>
                      <a:pt x="534" y="761"/>
                    </a:lnTo>
                    <a:lnTo>
                      <a:pt x="617" y="761"/>
                    </a:lnTo>
                    <a:lnTo>
                      <a:pt x="619" y="753"/>
                    </a:lnTo>
                    <a:lnTo>
                      <a:pt x="690" y="83"/>
                    </a:lnTo>
                    <a:lnTo>
                      <a:pt x="389" y="0"/>
                    </a:lnTo>
                    <a:lnTo>
                      <a:pt x="385" y="10"/>
                    </a:lnTo>
                    <a:lnTo>
                      <a:pt x="379" y="19"/>
                    </a:lnTo>
                    <a:lnTo>
                      <a:pt x="369" y="26"/>
                    </a:lnTo>
                    <a:lnTo>
                      <a:pt x="361" y="30"/>
                    </a:lnTo>
                    <a:lnTo>
                      <a:pt x="351" y="30"/>
                    </a:lnTo>
                    <a:lnTo>
                      <a:pt x="337" y="30"/>
                    </a:lnTo>
                    <a:lnTo>
                      <a:pt x="326" y="30"/>
                    </a:lnTo>
                    <a:lnTo>
                      <a:pt x="309" y="22"/>
                    </a:lnTo>
                    <a:lnTo>
                      <a:pt x="303" y="13"/>
                    </a:lnTo>
                    <a:lnTo>
                      <a:pt x="296" y="2"/>
                    </a:lnTo>
                    <a:close/>
                  </a:path>
                </a:pathLst>
              </a:custGeom>
              <a:solidFill>
                <a:srgbClr val="C0DC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473" name="Freeform 94"/>
              <p:cNvSpPr>
                <a:spLocks/>
              </p:cNvSpPr>
              <p:nvPr/>
            </p:nvSpPr>
            <p:spPr bwMode="auto">
              <a:xfrm>
                <a:off x="1790" y="3288"/>
                <a:ext cx="73" cy="226"/>
              </a:xfrm>
              <a:custGeom>
                <a:avLst/>
                <a:gdLst>
                  <a:gd name="T0" fmla="*/ 7 w 219"/>
                  <a:gd name="T1" fmla="*/ 2 h 677"/>
                  <a:gd name="T2" fmla="*/ 7 w 219"/>
                  <a:gd name="T3" fmla="*/ 5 h 677"/>
                  <a:gd name="T4" fmla="*/ 7 w 219"/>
                  <a:gd name="T5" fmla="*/ 7 h 677"/>
                  <a:gd name="T6" fmla="*/ 6 w 219"/>
                  <a:gd name="T7" fmla="*/ 10 h 677"/>
                  <a:gd name="T8" fmla="*/ 6 w 219"/>
                  <a:gd name="T9" fmla="*/ 11 h 677"/>
                  <a:gd name="T10" fmla="*/ 6 w 219"/>
                  <a:gd name="T11" fmla="*/ 15 h 677"/>
                  <a:gd name="T12" fmla="*/ 6 w 219"/>
                  <a:gd name="T13" fmla="*/ 16 h 677"/>
                  <a:gd name="T14" fmla="*/ 5 w 219"/>
                  <a:gd name="T15" fmla="*/ 20 h 677"/>
                  <a:gd name="T16" fmla="*/ 5 w 219"/>
                  <a:gd name="T17" fmla="*/ 21 h 677"/>
                  <a:gd name="T18" fmla="*/ 5 w 219"/>
                  <a:gd name="T19" fmla="*/ 25 h 677"/>
                  <a:gd name="T20" fmla="*/ 5 w 219"/>
                  <a:gd name="T21" fmla="*/ 26 h 677"/>
                  <a:gd name="T22" fmla="*/ 4 w 219"/>
                  <a:gd name="T23" fmla="*/ 30 h 677"/>
                  <a:gd name="T24" fmla="*/ 4 w 219"/>
                  <a:gd name="T25" fmla="*/ 31 h 677"/>
                  <a:gd name="T26" fmla="*/ 4 w 219"/>
                  <a:gd name="T27" fmla="*/ 34 h 677"/>
                  <a:gd name="T28" fmla="*/ 4 w 219"/>
                  <a:gd name="T29" fmla="*/ 36 h 677"/>
                  <a:gd name="T30" fmla="*/ 3 w 219"/>
                  <a:gd name="T31" fmla="*/ 39 h 677"/>
                  <a:gd name="T32" fmla="*/ 3 w 219"/>
                  <a:gd name="T33" fmla="*/ 43 h 677"/>
                  <a:gd name="T34" fmla="*/ 3 w 219"/>
                  <a:gd name="T35" fmla="*/ 44 h 677"/>
                  <a:gd name="T36" fmla="*/ 3 w 219"/>
                  <a:gd name="T37" fmla="*/ 48 h 677"/>
                  <a:gd name="T38" fmla="*/ 2 w 219"/>
                  <a:gd name="T39" fmla="*/ 49 h 677"/>
                  <a:gd name="T40" fmla="*/ 2 w 219"/>
                  <a:gd name="T41" fmla="*/ 53 h 677"/>
                  <a:gd name="T42" fmla="*/ 2 w 219"/>
                  <a:gd name="T43" fmla="*/ 54 h 677"/>
                  <a:gd name="T44" fmla="*/ 2 w 219"/>
                  <a:gd name="T45" fmla="*/ 57 h 677"/>
                  <a:gd name="T46" fmla="*/ 2 w 219"/>
                  <a:gd name="T47" fmla="*/ 59 h 677"/>
                  <a:gd name="T48" fmla="*/ 1 w 219"/>
                  <a:gd name="T49" fmla="*/ 62 h 677"/>
                  <a:gd name="T50" fmla="*/ 1 w 219"/>
                  <a:gd name="T51" fmla="*/ 64 h 677"/>
                  <a:gd name="T52" fmla="*/ 1 w 219"/>
                  <a:gd name="T53" fmla="*/ 67 h 677"/>
                  <a:gd name="T54" fmla="*/ 1 w 219"/>
                  <a:gd name="T55" fmla="*/ 69 h 677"/>
                  <a:gd name="T56" fmla="*/ 0 w 219"/>
                  <a:gd name="T57" fmla="*/ 72 h 677"/>
                  <a:gd name="T58" fmla="*/ 0 w 219"/>
                  <a:gd name="T59" fmla="*/ 74 h 677"/>
                  <a:gd name="T60" fmla="*/ 0 w 219"/>
                  <a:gd name="T61" fmla="*/ 75 h 677"/>
                  <a:gd name="T62" fmla="*/ 17 w 219"/>
                  <a:gd name="T63" fmla="*/ 74 h 677"/>
                  <a:gd name="T64" fmla="*/ 18 w 219"/>
                  <a:gd name="T65" fmla="*/ 70 h 677"/>
                  <a:gd name="T66" fmla="*/ 18 w 219"/>
                  <a:gd name="T67" fmla="*/ 69 h 677"/>
                  <a:gd name="T68" fmla="*/ 18 w 219"/>
                  <a:gd name="T69" fmla="*/ 66 h 677"/>
                  <a:gd name="T70" fmla="*/ 18 w 219"/>
                  <a:gd name="T71" fmla="*/ 64 h 677"/>
                  <a:gd name="T72" fmla="*/ 19 w 219"/>
                  <a:gd name="T73" fmla="*/ 61 h 677"/>
                  <a:gd name="T74" fmla="*/ 19 w 219"/>
                  <a:gd name="T75" fmla="*/ 59 h 677"/>
                  <a:gd name="T76" fmla="*/ 19 w 219"/>
                  <a:gd name="T77" fmla="*/ 56 h 677"/>
                  <a:gd name="T78" fmla="*/ 19 w 219"/>
                  <a:gd name="T79" fmla="*/ 54 h 677"/>
                  <a:gd name="T80" fmla="*/ 20 w 219"/>
                  <a:gd name="T81" fmla="*/ 51 h 677"/>
                  <a:gd name="T82" fmla="*/ 20 w 219"/>
                  <a:gd name="T83" fmla="*/ 49 h 677"/>
                  <a:gd name="T84" fmla="*/ 20 w 219"/>
                  <a:gd name="T85" fmla="*/ 46 h 677"/>
                  <a:gd name="T86" fmla="*/ 20 w 219"/>
                  <a:gd name="T87" fmla="*/ 44 h 677"/>
                  <a:gd name="T88" fmla="*/ 20 w 219"/>
                  <a:gd name="T89" fmla="*/ 41 h 677"/>
                  <a:gd name="T90" fmla="*/ 21 w 219"/>
                  <a:gd name="T91" fmla="*/ 38 h 677"/>
                  <a:gd name="T92" fmla="*/ 21 w 219"/>
                  <a:gd name="T93" fmla="*/ 36 h 677"/>
                  <a:gd name="T94" fmla="*/ 21 w 219"/>
                  <a:gd name="T95" fmla="*/ 33 h 677"/>
                  <a:gd name="T96" fmla="*/ 21 w 219"/>
                  <a:gd name="T97" fmla="*/ 31 h 677"/>
                  <a:gd name="T98" fmla="*/ 22 w 219"/>
                  <a:gd name="T99" fmla="*/ 28 h 677"/>
                  <a:gd name="T100" fmla="*/ 22 w 219"/>
                  <a:gd name="T101" fmla="*/ 26 h 677"/>
                  <a:gd name="T102" fmla="*/ 22 w 219"/>
                  <a:gd name="T103" fmla="*/ 23 h 677"/>
                  <a:gd name="T104" fmla="*/ 22 w 219"/>
                  <a:gd name="T105" fmla="*/ 21 h 677"/>
                  <a:gd name="T106" fmla="*/ 23 w 219"/>
                  <a:gd name="T107" fmla="*/ 18 h 677"/>
                  <a:gd name="T108" fmla="*/ 23 w 219"/>
                  <a:gd name="T109" fmla="*/ 16 h 677"/>
                  <a:gd name="T110" fmla="*/ 23 w 219"/>
                  <a:gd name="T111" fmla="*/ 13 h 677"/>
                  <a:gd name="T112" fmla="*/ 23 w 219"/>
                  <a:gd name="T113" fmla="*/ 11 h 677"/>
                  <a:gd name="T114" fmla="*/ 24 w 219"/>
                  <a:gd name="T115" fmla="*/ 8 h 677"/>
                  <a:gd name="T116" fmla="*/ 24 w 219"/>
                  <a:gd name="T117" fmla="*/ 7 h 677"/>
                  <a:gd name="T118" fmla="*/ 24 w 219"/>
                  <a:gd name="T119" fmla="*/ 3 h 677"/>
                  <a:gd name="T120" fmla="*/ 24 w 219"/>
                  <a:gd name="T121" fmla="*/ 0 h 677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19"/>
                  <a:gd name="T184" fmla="*/ 0 h 677"/>
                  <a:gd name="T185" fmla="*/ 219 w 219"/>
                  <a:gd name="T186" fmla="*/ 677 h 677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19" h="677">
                    <a:moveTo>
                      <a:pt x="63" y="0"/>
                    </a:moveTo>
                    <a:lnTo>
                      <a:pt x="63" y="15"/>
                    </a:lnTo>
                    <a:lnTo>
                      <a:pt x="62" y="15"/>
                    </a:lnTo>
                    <a:lnTo>
                      <a:pt x="60" y="45"/>
                    </a:lnTo>
                    <a:lnTo>
                      <a:pt x="59" y="45"/>
                    </a:lnTo>
                    <a:lnTo>
                      <a:pt x="59" y="59"/>
                    </a:lnTo>
                    <a:lnTo>
                      <a:pt x="58" y="59"/>
                    </a:lnTo>
                    <a:lnTo>
                      <a:pt x="56" y="89"/>
                    </a:lnTo>
                    <a:lnTo>
                      <a:pt x="55" y="89"/>
                    </a:lnTo>
                    <a:lnTo>
                      <a:pt x="55" y="103"/>
                    </a:lnTo>
                    <a:lnTo>
                      <a:pt x="53" y="103"/>
                    </a:lnTo>
                    <a:lnTo>
                      <a:pt x="52" y="133"/>
                    </a:lnTo>
                    <a:lnTo>
                      <a:pt x="51" y="133"/>
                    </a:lnTo>
                    <a:lnTo>
                      <a:pt x="51" y="148"/>
                    </a:lnTo>
                    <a:lnTo>
                      <a:pt x="49" y="148"/>
                    </a:lnTo>
                    <a:lnTo>
                      <a:pt x="48" y="177"/>
                    </a:lnTo>
                    <a:lnTo>
                      <a:pt x="46" y="177"/>
                    </a:lnTo>
                    <a:lnTo>
                      <a:pt x="46" y="192"/>
                    </a:lnTo>
                    <a:lnTo>
                      <a:pt x="45" y="192"/>
                    </a:lnTo>
                    <a:lnTo>
                      <a:pt x="44" y="222"/>
                    </a:lnTo>
                    <a:lnTo>
                      <a:pt x="42" y="222"/>
                    </a:lnTo>
                    <a:lnTo>
                      <a:pt x="42" y="236"/>
                    </a:lnTo>
                    <a:lnTo>
                      <a:pt x="41" y="236"/>
                    </a:lnTo>
                    <a:lnTo>
                      <a:pt x="39" y="266"/>
                    </a:lnTo>
                    <a:lnTo>
                      <a:pt x="38" y="266"/>
                    </a:lnTo>
                    <a:lnTo>
                      <a:pt x="38" y="280"/>
                    </a:lnTo>
                    <a:lnTo>
                      <a:pt x="37" y="280"/>
                    </a:lnTo>
                    <a:lnTo>
                      <a:pt x="35" y="310"/>
                    </a:lnTo>
                    <a:lnTo>
                      <a:pt x="34" y="310"/>
                    </a:lnTo>
                    <a:lnTo>
                      <a:pt x="34" y="324"/>
                    </a:lnTo>
                    <a:lnTo>
                      <a:pt x="32" y="324"/>
                    </a:lnTo>
                    <a:lnTo>
                      <a:pt x="31" y="354"/>
                    </a:lnTo>
                    <a:lnTo>
                      <a:pt x="30" y="354"/>
                    </a:lnTo>
                    <a:lnTo>
                      <a:pt x="28" y="384"/>
                    </a:lnTo>
                    <a:lnTo>
                      <a:pt x="27" y="384"/>
                    </a:lnTo>
                    <a:lnTo>
                      <a:pt x="27" y="398"/>
                    </a:lnTo>
                    <a:lnTo>
                      <a:pt x="25" y="398"/>
                    </a:lnTo>
                    <a:lnTo>
                      <a:pt x="24" y="428"/>
                    </a:lnTo>
                    <a:lnTo>
                      <a:pt x="22" y="428"/>
                    </a:lnTo>
                    <a:lnTo>
                      <a:pt x="22" y="442"/>
                    </a:lnTo>
                    <a:lnTo>
                      <a:pt x="21" y="442"/>
                    </a:lnTo>
                    <a:lnTo>
                      <a:pt x="20" y="472"/>
                    </a:lnTo>
                    <a:lnTo>
                      <a:pt x="18" y="472"/>
                    </a:lnTo>
                    <a:lnTo>
                      <a:pt x="18" y="486"/>
                    </a:lnTo>
                    <a:lnTo>
                      <a:pt x="17" y="486"/>
                    </a:lnTo>
                    <a:lnTo>
                      <a:pt x="15" y="516"/>
                    </a:lnTo>
                    <a:lnTo>
                      <a:pt x="14" y="516"/>
                    </a:lnTo>
                    <a:lnTo>
                      <a:pt x="14" y="531"/>
                    </a:lnTo>
                    <a:lnTo>
                      <a:pt x="13" y="531"/>
                    </a:lnTo>
                    <a:lnTo>
                      <a:pt x="11" y="560"/>
                    </a:lnTo>
                    <a:lnTo>
                      <a:pt x="10" y="560"/>
                    </a:lnTo>
                    <a:lnTo>
                      <a:pt x="10" y="575"/>
                    </a:lnTo>
                    <a:lnTo>
                      <a:pt x="8" y="575"/>
                    </a:lnTo>
                    <a:lnTo>
                      <a:pt x="7" y="605"/>
                    </a:lnTo>
                    <a:lnTo>
                      <a:pt x="6" y="605"/>
                    </a:lnTo>
                    <a:lnTo>
                      <a:pt x="6" y="619"/>
                    </a:lnTo>
                    <a:lnTo>
                      <a:pt x="4" y="619"/>
                    </a:lnTo>
                    <a:lnTo>
                      <a:pt x="3" y="649"/>
                    </a:lnTo>
                    <a:lnTo>
                      <a:pt x="1" y="649"/>
                    </a:lnTo>
                    <a:lnTo>
                      <a:pt x="1" y="663"/>
                    </a:lnTo>
                    <a:lnTo>
                      <a:pt x="0" y="663"/>
                    </a:lnTo>
                    <a:lnTo>
                      <a:pt x="0" y="677"/>
                    </a:lnTo>
                    <a:lnTo>
                      <a:pt x="156" y="677"/>
                    </a:lnTo>
                    <a:lnTo>
                      <a:pt x="156" y="663"/>
                    </a:lnTo>
                    <a:lnTo>
                      <a:pt x="157" y="663"/>
                    </a:lnTo>
                    <a:lnTo>
                      <a:pt x="159" y="633"/>
                    </a:lnTo>
                    <a:lnTo>
                      <a:pt x="160" y="633"/>
                    </a:lnTo>
                    <a:lnTo>
                      <a:pt x="160" y="619"/>
                    </a:lnTo>
                    <a:lnTo>
                      <a:pt x="162" y="619"/>
                    </a:lnTo>
                    <a:lnTo>
                      <a:pt x="163" y="589"/>
                    </a:lnTo>
                    <a:lnTo>
                      <a:pt x="164" y="589"/>
                    </a:lnTo>
                    <a:lnTo>
                      <a:pt x="164" y="575"/>
                    </a:lnTo>
                    <a:lnTo>
                      <a:pt x="166" y="575"/>
                    </a:lnTo>
                    <a:lnTo>
                      <a:pt x="167" y="545"/>
                    </a:lnTo>
                    <a:lnTo>
                      <a:pt x="169" y="545"/>
                    </a:lnTo>
                    <a:lnTo>
                      <a:pt x="169" y="531"/>
                    </a:lnTo>
                    <a:lnTo>
                      <a:pt x="170" y="531"/>
                    </a:lnTo>
                    <a:lnTo>
                      <a:pt x="171" y="501"/>
                    </a:lnTo>
                    <a:lnTo>
                      <a:pt x="173" y="501"/>
                    </a:lnTo>
                    <a:lnTo>
                      <a:pt x="173" y="486"/>
                    </a:lnTo>
                    <a:lnTo>
                      <a:pt x="174" y="486"/>
                    </a:lnTo>
                    <a:lnTo>
                      <a:pt x="176" y="456"/>
                    </a:lnTo>
                    <a:lnTo>
                      <a:pt x="177" y="456"/>
                    </a:lnTo>
                    <a:lnTo>
                      <a:pt x="177" y="442"/>
                    </a:lnTo>
                    <a:lnTo>
                      <a:pt x="178" y="442"/>
                    </a:lnTo>
                    <a:lnTo>
                      <a:pt x="180" y="412"/>
                    </a:lnTo>
                    <a:lnTo>
                      <a:pt x="181" y="412"/>
                    </a:lnTo>
                    <a:lnTo>
                      <a:pt x="181" y="398"/>
                    </a:lnTo>
                    <a:lnTo>
                      <a:pt x="183" y="398"/>
                    </a:lnTo>
                    <a:lnTo>
                      <a:pt x="184" y="368"/>
                    </a:lnTo>
                    <a:lnTo>
                      <a:pt x="186" y="368"/>
                    </a:lnTo>
                    <a:lnTo>
                      <a:pt x="187" y="338"/>
                    </a:lnTo>
                    <a:lnTo>
                      <a:pt x="188" y="338"/>
                    </a:lnTo>
                    <a:lnTo>
                      <a:pt x="188" y="324"/>
                    </a:lnTo>
                    <a:lnTo>
                      <a:pt x="190" y="324"/>
                    </a:lnTo>
                    <a:lnTo>
                      <a:pt x="191" y="294"/>
                    </a:lnTo>
                    <a:lnTo>
                      <a:pt x="193" y="294"/>
                    </a:lnTo>
                    <a:lnTo>
                      <a:pt x="193" y="280"/>
                    </a:lnTo>
                    <a:lnTo>
                      <a:pt x="194" y="280"/>
                    </a:lnTo>
                    <a:lnTo>
                      <a:pt x="195" y="250"/>
                    </a:lnTo>
                    <a:lnTo>
                      <a:pt x="197" y="250"/>
                    </a:lnTo>
                    <a:lnTo>
                      <a:pt x="197" y="236"/>
                    </a:lnTo>
                    <a:lnTo>
                      <a:pt x="198" y="236"/>
                    </a:lnTo>
                    <a:lnTo>
                      <a:pt x="200" y="206"/>
                    </a:lnTo>
                    <a:lnTo>
                      <a:pt x="201" y="206"/>
                    </a:lnTo>
                    <a:lnTo>
                      <a:pt x="201" y="192"/>
                    </a:lnTo>
                    <a:lnTo>
                      <a:pt x="202" y="192"/>
                    </a:lnTo>
                    <a:lnTo>
                      <a:pt x="204" y="162"/>
                    </a:lnTo>
                    <a:lnTo>
                      <a:pt x="205" y="162"/>
                    </a:lnTo>
                    <a:lnTo>
                      <a:pt x="205" y="148"/>
                    </a:lnTo>
                    <a:lnTo>
                      <a:pt x="207" y="148"/>
                    </a:lnTo>
                    <a:lnTo>
                      <a:pt x="208" y="118"/>
                    </a:lnTo>
                    <a:lnTo>
                      <a:pt x="209" y="118"/>
                    </a:lnTo>
                    <a:lnTo>
                      <a:pt x="209" y="103"/>
                    </a:lnTo>
                    <a:lnTo>
                      <a:pt x="211" y="103"/>
                    </a:lnTo>
                    <a:lnTo>
                      <a:pt x="212" y="74"/>
                    </a:lnTo>
                    <a:lnTo>
                      <a:pt x="214" y="74"/>
                    </a:lnTo>
                    <a:lnTo>
                      <a:pt x="214" y="59"/>
                    </a:lnTo>
                    <a:lnTo>
                      <a:pt x="215" y="59"/>
                    </a:lnTo>
                    <a:lnTo>
                      <a:pt x="216" y="29"/>
                    </a:lnTo>
                    <a:lnTo>
                      <a:pt x="218" y="29"/>
                    </a:lnTo>
                    <a:lnTo>
                      <a:pt x="219" y="0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474" name="Freeform 95"/>
              <p:cNvSpPr>
                <a:spLocks/>
              </p:cNvSpPr>
              <p:nvPr/>
            </p:nvSpPr>
            <p:spPr bwMode="auto">
              <a:xfrm>
                <a:off x="1847" y="3288"/>
                <a:ext cx="15" cy="15"/>
              </a:xfrm>
              <a:custGeom>
                <a:avLst/>
                <a:gdLst>
                  <a:gd name="T0" fmla="*/ 0 w 45"/>
                  <a:gd name="T1" fmla="*/ 0 h 45"/>
                  <a:gd name="T2" fmla="*/ 5 w 45"/>
                  <a:gd name="T3" fmla="*/ 5 h 45"/>
                  <a:gd name="T4" fmla="*/ 5 w 45"/>
                  <a:gd name="T5" fmla="*/ 4 h 45"/>
                  <a:gd name="T6" fmla="*/ 5 w 45"/>
                  <a:gd name="T7" fmla="*/ 4 h 45"/>
                  <a:gd name="T8" fmla="*/ 1 w 45"/>
                  <a:gd name="T9" fmla="*/ 0 h 45"/>
                  <a:gd name="T10" fmla="*/ 0 w 45"/>
                  <a:gd name="T11" fmla="*/ 0 h 4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5"/>
                  <a:gd name="T19" fmla="*/ 0 h 45"/>
                  <a:gd name="T20" fmla="*/ 45 w 45"/>
                  <a:gd name="T21" fmla="*/ 45 h 4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5" h="45">
                    <a:moveTo>
                      <a:pt x="0" y="0"/>
                    </a:moveTo>
                    <a:lnTo>
                      <a:pt x="45" y="45"/>
                    </a:lnTo>
                    <a:lnTo>
                      <a:pt x="45" y="38"/>
                    </a:lnTo>
                    <a:lnTo>
                      <a:pt x="44" y="38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475" name="Freeform 96"/>
              <p:cNvSpPr>
                <a:spLocks/>
              </p:cNvSpPr>
              <p:nvPr/>
            </p:nvSpPr>
            <p:spPr bwMode="auto">
              <a:xfrm>
                <a:off x="1832" y="3288"/>
                <a:ext cx="28" cy="29"/>
              </a:xfrm>
              <a:custGeom>
                <a:avLst/>
                <a:gdLst>
                  <a:gd name="T0" fmla="*/ 0 w 86"/>
                  <a:gd name="T1" fmla="*/ 0 h 86"/>
                  <a:gd name="T2" fmla="*/ 9 w 86"/>
                  <a:gd name="T3" fmla="*/ 10 h 86"/>
                  <a:gd name="T4" fmla="*/ 9 w 86"/>
                  <a:gd name="T5" fmla="*/ 9 h 86"/>
                  <a:gd name="T6" fmla="*/ 9 w 86"/>
                  <a:gd name="T7" fmla="*/ 9 h 86"/>
                  <a:gd name="T8" fmla="*/ 1 w 86"/>
                  <a:gd name="T9" fmla="*/ 0 h 86"/>
                  <a:gd name="T10" fmla="*/ 0 w 86"/>
                  <a:gd name="T11" fmla="*/ 0 h 8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6"/>
                  <a:gd name="T19" fmla="*/ 0 h 86"/>
                  <a:gd name="T20" fmla="*/ 86 w 86"/>
                  <a:gd name="T21" fmla="*/ 86 h 8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6" h="86">
                    <a:moveTo>
                      <a:pt x="0" y="0"/>
                    </a:moveTo>
                    <a:lnTo>
                      <a:pt x="86" y="86"/>
                    </a:lnTo>
                    <a:lnTo>
                      <a:pt x="86" y="79"/>
                    </a:lnTo>
                    <a:lnTo>
                      <a:pt x="85" y="79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476" name="Freeform 97"/>
              <p:cNvSpPr>
                <a:spLocks/>
              </p:cNvSpPr>
              <p:nvPr/>
            </p:nvSpPr>
            <p:spPr bwMode="auto">
              <a:xfrm>
                <a:off x="1817" y="3288"/>
                <a:ext cx="42" cy="43"/>
              </a:xfrm>
              <a:custGeom>
                <a:avLst/>
                <a:gdLst>
                  <a:gd name="T0" fmla="*/ 0 w 126"/>
                  <a:gd name="T1" fmla="*/ 0 h 128"/>
                  <a:gd name="T2" fmla="*/ 14 w 126"/>
                  <a:gd name="T3" fmla="*/ 14 h 128"/>
                  <a:gd name="T4" fmla="*/ 14 w 126"/>
                  <a:gd name="T5" fmla="*/ 14 h 128"/>
                  <a:gd name="T6" fmla="*/ 14 w 126"/>
                  <a:gd name="T7" fmla="*/ 14 h 128"/>
                  <a:gd name="T8" fmla="*/ 1 w 126"/>
                  <a:gd name="T9" fmla="*/ 0 h 128"/>
                  <a:gd name="T10" fmla="*/ 0 w 126"/>
                  <a:gd name="T11" fmla="*/ 0 h 12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6"/>
                  <a:gd name="T19" fmla="*/ 0 h 128"/>
                  <a:gd name="T20" fmla="*/ 126 w 126"/>
                  <a:gd name="T21" fmla="*/ 128 h 12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6" h="128">
                    <a:moveTo>
                      <a:pt x="0" y="0"/>
                    </a:moveTo>
                    <a:lnTo>
                      <a:pt x="126" y="128"/>
                    </a:lnTo>
                    <a:lnTo>
                      <a:pt x="126" y="121"/>
                    </a:lnTo>
                    <a:lnTo>
                      <a:pt x="125" y="121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477" name="Freeform 98"/>
              <p:cNvSpPr>
                <a:spLocks/>
              </p:cNvSpPr>
              <p:nvPr/>
            </p:nvSpPr>
            <p:spPr bwMode="auto">
              <a:xfrm>
                <a:off x="1810" y="3294"/>
                <a:ext cx="48" cy="50"/>
              </a:xfrm>
              <a:custGeom>
                <a:avLst/>
                <a:gdLst>
                  <a:gd name="T0" fmla="*/ 0 w 142"/>
                  <a:gd name="T1" fmla="*/ 0 h 150"/>
                  <a:gd name="T2" fmla="*/ 0 w 142"/>
                  <a:gd name="T3" fmla="*/ 1 h 150"/>
                  <a:gd name="T4" fmla="*/ 0 w 142"/>
                  <a:gd name="T5" fmla="*/ 1 h 150"/>
                  <a:gd name="T6" fmla="*/ 16 w 142"/>
                  <a:gd name="T7" fmla="*/ 17 h 150"/>
                  <a:gd name="T8" fmla="*/ 16 w 142"/>
                  <a:gd name="T9" fmla="*/ 16 h 150"/>
                  <a:gd name="T10" fmla="*/ 16 w 142"/>
                  <a:gd name="T11" fmla="*/ 16 h 150"/>
                  <a:gd name="T12" fmla="*/ 0 w 142"/>
                  <a:gd name="T13" fmla="*/ 0 h 150"/>
                  <a:gd name="T14" fmla="*/ 0 w 142"/>
                  <a:gd name="T15" fmla="*/ 0 h 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2"/>
                  <a:gd name="T25" fmla="*/ 0 h 150"/>
                  <a:gd name="T26" fmla="*/ 142 w 142"/>
                  <a:gd name="T27" fmla="*/ 150 h 15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2" h="150">
                    <a:moveTo>
                      <a:pt x="0" y="0"/>
                    </a:moveTo>
                    <a:lnTo>
                      <a:pt x="0" y="7"/>
                    </a:lnTo>
                    <a:lnTo>
                      <a:pt x="1" y="7"/>
                    </a:lnTo>
                    <a:lnTo>
                      <a:pt x="142" y="150"/>
                    </a:lnTo>
                    <a:lnTo>
                      <a:pt x="142" y="142"/>
                    </a:lnTo>
                    <a:lnTo>
                      <a:pt x="140" y="142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478" name="Freeform 99"/>
              <p:cNvSpPr>
                <a:spLocks/>
              </p:cNvSpPr>
              <p:nvPr/>
            </p:nvSpPr>
            <p:spPr bwMode="auto">
              <a:xfrm>
                <a:off x="1809" y="3308"/>
                <a:ext cx="48" cy="50"/>
              </a:xfrm>
              <a:custGeom>
                <a:avLst/>
                <a:gdLst>
                  <a:gd name="T0" fmla="*/ 0 w 143"/>
                  <a:gd name="T1" fmla="*/ 0 h 150"/>
                  <a:gd name="T2" fmla="*/ 0 w 143"/>
                  <a:gd name="T3" fmla="*/ 1 h 150"/>
                  <a:gd name="T4" fmla="*/ 0 w 143"/>
                  <a:gd name="T5" fmla="*/ 1 h 150"/>
                  <a:gd name="T6" fmla="*/ 16 w 143"/>
                  <a:gd name="T7" fmla="*/ 17 h 150"/>
                  <a:gd name="T8" fmla="*/ 16 w 143"/>
                  <a:gd name="T9" fmla="*/ 16 h 150"/>
                  <a:gd name="T10" fmla="*/ 16 w 143"/>
                  <a:gd name="T11" fmla="*/ 16 h 150"/>
                  <a:gd name="T12" fmla="*/ 16 w 143"/>
                  <a:gd name="T13" fmla="*/ 16 h 150"/>
                  <a:gd name="T14" fmla="*/ 16 w 143"/>
                  <a:gd name="T15" fmla="*/ 16 h 150"/>
                  <a:gd name="T16" fmla="*/ 0 w 143"/>
                  <a:gd name="T17" fmla="*/ 0 h 150"/>
                  <a:gd name="T18" fmla="*/ 0 w 143"/>
                  <a:gd name="T19" fmla="*/ 0 h 15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3"/>
                  <a:gd name="T31" fmla="*/ 0 h 150"/>
                  <a:gd name="T32" fmla="*/ 143 w 143"/>
                  <a:gd name="T33" fmla="*/ 150 h 15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3" h="150">
                    <a:moveTo>
                      <a:pt x="0" y="0"/>
                    </a:moveTo>
                    <a:lnTo>
                      <a:pt x="0" y="7"/>
                    </a:lnTo>
                    <a:lnTo>
                      <a:pt x="1" y="7"/>
                    </a:lnTo>
                    <a:lnTo>
                      <a:pt x="142" y="150"/>
                    </a:lnTo>
                    <a:lnTo>
                      <a:pt x="142" y="147"/>
                    </a:lnTo>
                    <a:lnTo>
                      <a:pt x="143" y="147"/>
                    </a:lnTo>
                    <a:lnTo>
                      <a:pt x="143" y="144"/>
                    </a:lnTo>
                    <a:lnTo>
                      <a:pt x="142" y="144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479" name="Freeform 100"/>
              <p:cNvSpPr>
                <a:spLocks/>
              </p:cNvSpPr>
              <p:nvPr/>
            </p:nvSpPr>
            <p:spPr bwMode="auto">
              <a:xfrm>
                <a:off x="1807" y="3322"/>
                <a:ext cx="48" cy="49"/>
              </a:xfrm>
              <a:custGeom>
                <a:avLst/>
                <a:gdLst>
                  <a:gd name="T0" fmla="*/ 0 w 144"/>
                  <a:gd name="T1" fmla="*/ 0 h 148"/>
                  <a:gd name="T2" fmla="*/ 0 w 144"/>
                  <a:gd name="T3" fmla="*/ 0 h 148"/>
                  <a:gd name="T4" fmla="*/ 0 w 144"/>
                  <a:gd name="T5" fmla="*/ 0 h 148"/>
                  <a:gd name="T6" fmla="*/ 0 w 144"/>
                  <a:gd name="T7" fmla="*/ 1 h 148"/>
                  <a:gd name="T8" fmla="*/ 0 w 144"/>
                  <a:gd name="T9" fmla="*/ 1 h 148"/>
                  <a:gd name="T10" fmla="*/ 16 w 144"/>
                  <a:gd name="T11" fmla="*/ 16 h 148"/>
                  <a:gd name="T12" fmla="*/ 16 w 144"/>
                  <a:gd name="T13" fmla="*/ 16 h 148"/>
                  <a:gd name="T14" fmla="*/ 16 w 144"/>
                  <a:gd name="T15" fmla="*/ 16 h 148"/>
                  <a:gd name="T16" fmla="*/ 16 w 144"/>
                  <a:gd name="T17" fmla="*/ 16 h 148"/>
                  <a:gd name="T18" fmla="*/ 0 w 144"/>
                  <a:gd name="T19" fmla="*/ 0 h 148"/>
                  <a:gd name="T20" fmla="*/ 0 w 144"/>
                  <a:gd name="T21" fmla="*/ 0 h 14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44"/>
                  <a:gd name="T34" fmla="*/ 0 h 148"/>
                  <a:gd name="T35" fmla="*/ 144 w 144"/>
                  <a:gd name="T36" fmla="*/ 148 h 14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44" h="148">
                    <a:moveTo>
                      <a:pt x="2" y="0"/>
                    </a:moveTo>
                    <a:lnTo>
                      <a:pt x="2" y="1"/>
                    </a:lnTo>
                    <a:lnTo>
                      <a:pt x="0" y="1"/>
                    </a:lnTo>
                    <a:lnTo>
                      <a:pt x="0" y="6"/>
                    </a:lnTo>
                    <a:lnTo>
                      <a:pt x="2" y="6"/>
                    </a:lnTo>
                    <a:lnTo>
                      <a:pt x="141" y="148"/>
                    </a:lnTo>
                    <a:lnTo>
                      <a:pt x="144" y="148"/>
                    </a:lnTo>
                    <a:lnTo>
                      <a:pt x="144" y="142"/>
                    </a:lnTo>
                    <a:lnTo>
                      <a:pt x="142" y="142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480" name="Freeform 101"/>
              <p:cNvSpPr>
                <a:spLocks/>
              </p:cNvSpPr>
              <p:nvPr/>
            </p:nvSpPr>
            <p:spPr bwMode="auto">
              <a:xfrm>
                <a:off x="1806" y="3336"/>
                <a:ext cx="48" cy="50"/>
              </a:xfrm>
              <a:custGeom>
                <a:avLst/>
                <a:gdLst>
                  <a:gd name="T0" fmla="*/ 0 w 144"/>
                  <a:gd name="T1" fmla="*/ 0 h 150"/>
                  <a:gd name="T2" fmla="*/ 0 w 144"/>
                  <a:gd name="T3" fmla="*/ 1 h 150"/>
                  <a:gd name="T4" fmla="*/ 0 w 144"/>
                  <a:gd name="T5" fmla="*/ 1 h 150"/>
                  <a:gd name="T6" fmla="*/ 16 w 144"/>
                  <a:gd name="T7" fmla="*/ 17 h 150"/>
                  <a:gd name="T8" fmla="*/ 16 w 144"/>
                  <a:gd name="T9" fmla="*/ 16 h 150"/>
                  <a:gd name="T10" fmla="*/ 16 w 144"/>
                  <a:gd name="T11" fmla="*/ 16 h 150"/>
                  <a:gd name="T12" fmla="*/ 0 w 144"/>
                  <a:gd name="T13" fmla="*/ 0 h 150"/>
                  <a:gd name="T14" fmla="*/ 0 w 144"/>
                  <a:gd name="T15" fmla="*/ 0 h 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"/>
                  <a:gd name="T25" fmla="*/ 0 h 150"/>
                  <a:gd name="T26" fmla="*/ 144 w 144"/>
                  <a:gd name="T27" fmla="*/ 150 h 15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" h="150">
                    <a:moveTo>
                      <a:pt x="2" y="0"/>
                    </a:moveTo>
                    <a:lnTo>
                      <a:pt x="2" y="5"/>
                    </a:lnTo>
                    <a:lnTo>
                      <a:pt x="0" y="5"/>
                    </a:lnTo>
                    <a:lnTo>
                      <a:pt x="144" y="150"/>
                    </a:lnTo>
                    <a:lnTo>
                      <a:pt x="144" y="143"/>
                    </a:lnTo>
                    <a:lnTo>
                      <a:pt x="142" y="143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481" name="Freeform 102"/>
              <p:cNvSpPr>
                <a:spLocks/>
              </p:cNvSpPr>
              <p:nvPr/>
            </p:nvSpPr>
            <p:spPr bwMode="auto">
              <a:xfrm>
                <a:off x="1805" y="3350"/>
                <a:ext cx="47" cy="49"/>
              </a:xfrm>
              <a:custGeom>
                <a:avLst/>
                <a:gdLst>
                  <a:gd name="T0" fmla="*/ 0 w 142"/>
                  <a:gd name="T1" fmla="*/ 0 h 149"/>
                  <a:gd name="T2" fmla="*/ 0 w 142"/>
                  <a:gd name="T3" fmla="*/ 1 h 149"/>
                  <a:gd name="T4" fmla="*/ 0 w 142"/>
                  <a:gd name="T5" fmla="*/ 1 h 149"/>
                  <a:gd name="T6" fmla="*/ 16 w 142"/>
                  <a:gd name="T7" fmla="*/ 16 h 149"/>
                  <a:gd name="T8" fmla="*/ 16 w 142"/>
                  <a:gd name="T9" fmla="*/ 15 h 149"/>
                  <a:gd name="T10" fmla="*/ 16 w 142"/>
                  <a:gd name="T11" fmla="*/ 15 h 149"/>
                  <a:gd name="T12" fmla="*/ 0 w 142"/>
                  <a:gd name="T13" fmla="*/ 0 h 149"/>
                  <a:gd name="T14" fmla="*/ 0 w 142"/>
                  <a:gd name="T15" fmla="*/ 0 h 1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2"/>
                  <a:gd name="T25" fmla="*/ 0 h 149"/>
                  <a:gd name="T26" fmla="*/ 142 w 142"/>
                  <a:gd name="T27" fmla="*/ 149 h 1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2" h="149">
                    <a:moveTo>
                      <a:pt x="0" y="0"/>
                    </a:moveTo>
                    <a:lnTo>
                      <a:pt x="0" y="7"/>
                    </a:lnTo>
                    <a:lnTo>
                      <a:pt x="2" y="7"/>
                    </a:lnTo>
                    <a:lnTo>
                      <a:pt x="142" y="149"/>
                    </a:lnTo>
                    <a:lnTo>
                      <a:pt x="142" y="142"/>
                    </a:lnTo>
                    <a:lnTo>
                      <a:pt x="141" y="14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482" name="Freeform 103"/>
              <p:cNvSpPr>
                <a:spLocks/>
              </p:cNvSpPr>
              <p:nvPr/>
            </p:nvSpPr>
            <p:spPr bwMode="auto">
              <a:xfrm>
                <a:off x="1804" y="3363"/>
                <a:ext cx="47" cy="50"/>
              </a:xfrm>
              <a:custGeom>
                <a:avLst/>
                <a:gdLst>
                  <a:gd name="T0" fmla="*/ 0 w 142"/>
                  <a:gd name="T1" fmla="*/ 0 h 149"/>
                  <a:gd name="T2" fmla="*/ 0 w 142"/>
                  <a:gd name="T3" fmla="*/ 1 h 149"/>
                  <a:gd name="T4" fmla="*/ 0 w 142"/>
                  <a:gd name="T5" fmla="*/ 1 h 149"/>
                  <a:gd name="T6" fmla="*/ 16 w 142"/>
                  <a:gd name="T7" fmla="*/ 17 h 149"/>
                  <a:gd name="T8" fmla="*/ 16 w 142"/>
                  <a:gd name="T9" fmla="*/ 16 h 149"/>
                  <a:gd name="T10" fmla="*/ 16 w 142"/>
                  <a:gd name="T11" fmla="*/ 16 h 149"/>
                  <a:gd name="T12" fmla="*/ 0 w 142"/>
                  <a:gd name="T13" fmla="*/ 0 h 149"/>
                  <a:gd name="T14" fmla="*/ 0 w 142"/>
                  <a:gd name="T15" fmla="*/ 0 h 1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2"/>
                  <a:gd name="T25" fmla="*/ 0 h 149"/>
                  <a:gd name="T26" fmla="*/ 142 w 142"/>
                  <a:gd name="T27" fmla="*/ 149 h 1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2" h="149">
                    <a:moveTo>
                      <a:pt x="0" y="0"/>
                    </a:moveTo>
                    <a:lnTo>
                      <a:pt x="0" y="7"/>
                    </a:lnTo>
                    <a:lnTo>
                      <a:pt x="2" y="7"/>
                    </a:lnTo>
                    <a:lnTo>
                      <a:pt x="142" y="149"/>
                    </a:lnTo>
                    <a:lnTo>
                      <a:pt x="142" y="142"/>
                    </a:lnTo>
                    <a:lnTo>
                      <a:pt x="141" y="14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483" name="Freeform 104"/>
              <p:cNvSpPr>
                <a:spLocks/>
              </p:cNvSpPr>
              <p:nvPr/>
            </p:nvSpPr>
            <p:spPr bwMode="auto">
              <a:xfrm>
                <a:off x="1802" y="3377"/>
                <a:ext cx="48" cy="49"/>
              </a:xfrm>
              <a:custGeom>
                <a:avLst/>
                <a:gdLst>
                  <a:gd name="T0" fmla="*/ 0 w 143"/>
                  <a:gd name="T1" fmla="*/ 0 h 148"/>
                  <a:gd name="T2" fmla="*/ 0 w 143"/>
                  <a:gd name="T3" fmla="*/ 1 h 148"/>
                  <a:gd name="T4" fmla="*/ 0 w 143"/>
                  <a:gd name="T5" fmla="*/ 1 h 148"/>
                  <a:gd name="T6" fmla="*/ 7 w 143"/>
                  <a:gd name="T7" fmla="*/ 8 h 148"/>
                  <a:gd name="T8" fmla="*/ 8 w 143"/>
                  <a:gd name="T9" fmla="*/ 8 h 148"/>
                  <a:gd name="T10" fmla="*/ 16 w 143"/>
                  <a:gd name="T11" fmla="*/ 16 h 148"/>
                  <a:gd name="T12" fmla="*/ 16 w 143"/>
                  <a:gd name="T13" fmla="*/ 16 h 148"/>
                  <a:gd name="T14" fmla="*/ 16 w 143"/>
                  <a:gd name="T15" fmla="*/ 16 h 148"/>
                  <a:gd name="T16" fmla="*/ 16 w 143"/>
                  <a:gd name="T17" fmla="*/ 16 h 148"/>
                  <a:gd name="T18" fmla="*/ 16 w 143"/>
                  <a:gd name="T19" fmla="*/ 16 h 148"/>
                  <a:gd name="T20" fmla="*/ 8 w 143"/>
                  <a:gd name="T21" fmla="*/ 8 h 148"/>
                  <a:gd name="T22" fmla="*/ 8 w 143"/>
                  <a:gd name="T23" fmla="*/ 8 h 148"/>
                  <a:gd name="T24" fmla="*/ 0 w 143"/>
                  <a:gd name="T25" fmla="*/ 0 h 148"/>
                  <a:gd name="T26" fmla="*/ 0 w 143"/>
                  <a:gd name="T27" fmla="*/ 0 h 14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43"/>
                  <a:gd name="T43" fmla="*/ 0 h 148"/>
                  <a:gd name="T44" fmla="*/ 143 w 143"/>
                  <a:gd name="T45" fmla="*/ 148 h 14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43" h="148">
                    <a:moveTo>
                      <a:pt x="0" y="0"/>
                    </a:moveTo>
                    <a:lnTo>
                      <a:pt x="0" y="7"/>
                    </a:lnTo>
                    <a:lnTo>
                      <a:pt x="1" y="7"/>
                    </a:lnTo>
                    <a:lnTo>
                      <a:pt x="66" y="74"/>
                    </a:lnTo>
                    <a:lnTo>
                      <a:pt x="69" y="74"/>
                    </a:lnTo>
                    <a:lnTo>
                      <a:pt x="142" y="148"/>
                    </a:lnTo>
                    <a:lnTo>
                      <a:pt x="142" y="145"/>
                    </a:lnTo>
                    <a:lnTo>
                      <a:pt x="143" y="145"/>
                    </a:lnTo>
                    <a:lnTo>
                      <a:pt x="143" y="143"/>
                    </a:lnTo>
                    <a:lnTo>
                      <a:pt x="142" y="143"/>
                    </a:lnTo>
                    <a:lnTo>
                      <a:pt x="72" y="70"/>
                    </a:lnTo>
                    <a:lnTo>
                      <a:pt x="69" y="7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484" name="Freeform 105"/>
              <p:cNvSpPr>
                <a:spLocks/>
              </p:cNvSpPr>
              <p:nvPr/>
            </p:nvSpPr>
            <p:spPr bwMode="auto">
              <a:xfrm>
                <a:off x="1801" y="3391"/>
                <a:ext cx="48" cy="49"/>
              </a:xfrm>
              <a:custGeom>
                <a:avLst/>
                <a:gdLst>
                  <a:gd name="T0" fmla="*/ 0 w 143"/>
                  <a:gd name="T1" fmla="*/ 0 h 146"/>
                  <a:gd name="T2" fmla="*/ 0 w 143"/>
                  <a:gd name="T3" fmla="*/ 1 h 146"/>
                  <a:gd name="T4" fmla="*/ 0 w 143"/>
                  <a:gd name="T5" fmla="*/ 1 h 146"/>
                  <a:gd name="T6" fmla="*/ 5 w 143"/>
                  <a:gd name="T7" fmla="*/ 6 h 146"/>
                  <a:gd name="T8" fmla="*/ 6 w 143"/>
                  <a:gd name="T9" fmla="*/ 6 h 146"/>
                  <a:gd name="T10" fmla="*/ 16 w 143"/>
                  <a:gd name="T11" fmla="*/ 16 h 146"/>
                  <a:gd name="T12" fmla="*/ 16 w 143"/>
                  <a:gd name="T13" fmla="*/ 16 h 146"/>
                  <a:gd name="T14" fmla="*/ 16 w 143"/>
                  <a:gd name="T15" fmla="*/ 16 h 146"/>
                  <a:gd name="T16" fmla="*/ 16 w 143"/>
                  <a:gd name="T17" fmla="*/ 16 h 146"/>
                  <a:gd name="T18" fmla="*/ 6 w 143"/>
                  <a:gd name="T19" fmla="*/ 6 h 146"/>
                  <a:gd name="T20" fmla="*/ 6 w 143"/>
                  <a:gd name="T21" fmla="*/ 6 h 146"/>
                  <a:gd name="T22" fmla="*/ 0 w 143"/>
                  <a:gd name="T23" fmla="*/ 0 h 146"/>
                  <a:gd name="T24" fmla="*/ 0 w 143"/>
                  <a:gd name="T25" fmla="*/ 0 h 14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43"/>
                  <a:gd name="T40" fmla="*/ 0 h 146"/>
                  <a:gd name="T41" fmla="*/ 143 w 143"/>
                  <a:gd name="T42" fmla="*/ 146 h 14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43" h="146">
                    <a:moveTo>
                      <a:pt x="0" y="0"/>
                    </a:moveTo>
                    <a:lnTo>
                      <a:pt x="0" y="6"/>
                    </a:lnTo>
                    <a:lnTo>
                      <a:pt x="1" y="6"/>
                    </a:lnTo>
                    <a:lnTo>
                      <a:pt x="48" y="54"/>
                    </a:lnTo>
                    <a:lnTo>
                      <a:pt x="50" y="54"/>
                    </a:lnTo>
                    <a:lnTo>
                      <a:pt x="140" y="146"/>
                    </a:lnTo>
                    <a:lnTo>
                      <a:pt x="143" y="146"/>
                    </a:lnTo>
                    <a:lnTo>
                      <a:pt x="143" y="141"/>
                    </a:lnTo>
                    <a:lnTo>
                      <a:pt x="142" y="141"/>
                    </a:lnTo>
                    <a:lnTo>
                      <a:pt x="53" y="50"/>
                    </a:lnTo>
                    <a:lnTo>
                      <a:pt x="50" y="5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485" name="Freeform 106"/>
              <p:cNvSpPr>
                <a:spLocks/>
              </p:cNvSpPr>
              <p:nvPr/>
            </p:nvSpPr>
            <p:spPr bwMode="auto">
              <a:xfrm>
                <a:off x="1800" y="3404"/>
                <a:ext cx="47" cy="50"/>
              </a:xfrm>
              <a:custGeom>
                <a:avLst/>
                <a:gdLst>
                  <a:gd name="T0" fmla="*/ 0 w 142"/>
                  <a:gd name="T1" fmla="*/ 0 h 150"/>
                  <a:gd name="T2" fmla="*/ 0 w 142"/>
                  <a:gd name="T3" fmla="*/ 1 h 150"/>
                  <a:gd name="T4" fmla="*/ 0 w 142"/>
                  <a:gd name="T5" fmla="*/ 1 h 150"/>
                  <a:gd name="T6" fmla="*/ 16 w 142"/>
                  <a:gd name="T7" fmla="*/ 17 h 150"/>
                  <a:gd name="T8" fmla="*/ 16 w 142"/>
                  <a:gd name="T9" fmla="*/ 16 h 150"/>
                  <a:gd name="T10" fmla="*/ 15 w 142"/>
                  <a:gd name="T11" fmla="*/ 16 h 150"/>
                  <a:gd name="T12" fmla="*/ 0 w 142"/>
                  <a:gd name="T13" fmla="*/ 0 h 150"/>
                  <a:gd name="T14" fmla="*/ 0 w 142"/>
                  <a:gd name="T15" fmla="*/ 0 h 15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2"/>
                  <a:gd name="T25" fmla="*/ 0 h 150"/>
                  <a:gd name="T26" fmla="*/ 142 w 142"/>
                  <a:gd name="T27" fmla="*/ 150 h 15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2" h="150">
                    <a:moveTo>
                      <a:pt x="0" y="0"/>
                    </a:moveTo>
                    <a:lnTo>
                      <a:pt x="0" y="7"/>
                    </a:lnTo>
                    <a:lnTo>
                      <a:pt x="1" y="7"/>
                    </a:lnTo>
                    <a:lnTo>
                      <a:pt x="142" y="150"/>
                    </a:lnTo>
                    <a:lnTo>
                      <a:pt x="142" y="143"/>
                    </a:lnTo>
                    <a:lnTo>
                      <a:pt x="140" y="143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486" name="Freeform 107"/>
              <p:cNvSpPr>
                <a:spLocks/>
              </p:cNvSpPr>
              <p:nvPr/>
            </p:nvSpPr>
            <p:spPr bwMode="auto">
              <a:xfrm>
                <a:off x="1799" y="3418"/>
                <a:ext cx="47" cy="50"/>
              </a:xfrm>
              <a:custGeom>
                <a:avLst/>
                <a:gdLst>
                  <a:gd name="T0" fmla="*/ 0 w 142"/>
                  <a:gd name="T1" fmla="*/ 0 h 149"/>
                  <a:gd name="T2" fmla="*/ 0 w 142"/>
                  <a:gd name="T3" fmla="*/ 1 h 149"/>
                  <a:gd name="T4" fmla="*/ 0 w 142"/>
                  <a:gd name="T5" fmla="*/ 1 h 149"/>
                  <a:gd name="T6" fmla="*/ 16 w 142"/>
                  <a:gd name="T7" fmla="*/ 17 h 149"/>
                  <a:gd name="T8" fmla="*/ 16 w 142"/>
                  <a:gd name="T9" fmla="*/ 16 h 149"/>
                  <a:gd name="T10" fmla="*/ 15 w 142"/>
                  <a:gd name="T11" fmla="*/ 16 h 149"/>
                  <a:gd name="T12" fmla="*/ 0 w 142"/>
                  <a:gd name="T13" fmla="*/ 0 h 149"/>
                  <a:gd name="T14" fmla="*/ 0 w 142"/>
                  <a:gd name="T15" fmla="*/ 0 h 1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2"/>
                  <a:gd name="T25" fmla="*/ 0 h 149"/>
                  <a:gd name="T26" fmla="*/ 142 w 142"/>
                  <a:gd name="T27" fmla="*/ 149 h 1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2" h="149">
                    <a:moveTo>
                      <a:pt x="0" y="0"/>
                    </a:moveTo>
                    <a:lnTo>
                      <a:pt x="0" y="7"/>
                    </a:lnTo>
                    <a:lnTo>
                      <a:pt x="1" y="7"/>
                    </a:lnTo>
                    <a:lnTo>
                      <a:pt x="142" y="149"/>
                    </a:lnTo>
                    <a:lnTo>
                      <a:pt x="142" y="142"/>
                    </a:lnTo>
                    <a:lnTo>
                      <a:pt x="140" y="142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487" name="Freeform 108"/>
              <p:cNvSpPr>
                <a:spLocks/>
              </p:cNvSpPr>
              <p:nvPr/>
            </p:nvSpPr>
            <p:spPr bwMode="auto">
              <a:xfrm>
                <a:off x="1797" y="3432"/>
                <a:ext cx="47" cy="49"/>
              </a:xfrm>
              <a:custGeom>
                <a:avLst/>
                <a:gdLst>
                  <a:gd name="T0" fmla="*/ 0 w 142"/>
                  <a:gd name="T1" fmla="*/ 0 h 149"/>
                  <a:gd name="T2" fmla="*/ 0 w 142"/>
                  <a:gd name="T3" fmla="*/ 1 h 149"/>
                  <a:gd name="T4" fmla="*/ 0 w 142"/>
                  <a:gd name="T5" fmla="*/ 1 h 149"/>
                  <a:gd name="T6" fmla="*/ 16 w 142"/>
                  <a:gd name="T7" fmla="*/ 16 h 149"/>
                  <a:gd name="T8" fmla="*/ 16 w 142"/>
                  <a:gd name="T9" fmla="*/ 15 h 149"/>
                  <a:gd name="T10" fmla="*/ 16 w 142"/>
                  <a:gd name="T11" fmla="*/ 15 h 149"/>
                  <a:gd name="T12" fmla="*/ 0 w 142"/>
                  <a:gd name="T13" fmla="*/ 0 h 149"/>
                  <a:gd name="T14" fmla="*/ 0 w 142"/>
                  <a:gd name="T15" fmla="*/ 0 h 1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2"/>
                  <a:gd name="T25" fmla="*/ 0 h 149"/>
                  <a:gd name="T26" fmla="*/ 142 w 142"/>
                  <a:gd name="T27" fmla="*/ 149 h 1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2" h="149">
                    <a:moveTo>
                      <a:pt x="0" y="0"/>
                    </a:moveTo>
                    <a:lnTo>
                      <a:pt x="0" y="7"/>
                    </a:lnTo>
                    <a:lnTo>
                      <a:pt x="2" y="7"/>
                    </a:lnTo>
                    <a:lnTo>
                      <a:pt x="142" y="149"/>
                    </a:lnTo>
                    <a:lnTo>
                      <a:pt x="142" y="142"/>
                    </a:lnTo>
                    <a:lnTo>
                      <a:pt x="141" y="14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488" name="Freeform 109"/>
              <p:cNvSpPr>
                <a:spLocks/>
              </p:cNvSpPr>
              <p:nvPr/>
            </p:nvSpPr>
            <p:spPr bwMode="auto">
              <a:xfrm>
                <a:off x="1796" y="3445"/>
                <a:ext cx="48" cy="50"/>
              </a:xfrm>
              <a:custGeom>
                <a:avLst/>
                <a:gdLst>
                  <a:gd name="T0" fmla="*/ 0 w 144"/>
                  <a:gd name="T1" fmla="*/ 0 h 150"/>
                  <a:gd name="T2" fmla="*/ 0 w 144"/>
                  <a:gd name="T3" fmla="*/ 1 h 150"/>
                  <a:gd name="T4" fmla="*/ 0 w 144"/>
                  <a:gd name="T5" fmla="*/ 1 h 150"/>
                  <a:gd name="T6" fmla="*/ 16 w 144"/>
                  <a:gd name="T7" fmla="*/ 17 h 150"/>
                  <a:gd name="T8" fmla="*/ 16 w 144"/>
                  <a:gd name="T9" fmla="*/ 16 h 150"/>
                  <a:gd name="T10" fmla="*/ 16 w 144"/>
                  <a:gd name="T11" fmla="*/ 16 h 150"/>
                  <a:gd name="T12" fmla="*/ 16 w 144"/>
                  <a:gd name="T13" fmla="*/ 16 h 150"/>
                  <a:gd name="T14" fmla="*/ 16 w 144"/>
                  <a:gd name="T15" fmla="*/ 16 h 150"/>
                  <a:gd name="T16" fmla="*/ 0 w 144"/>
                  <a:gd name="T17" fmla="*/ 0 h 150"/>
                  <a:gd name="T18" fmla="*/ 0 w 144"/>
                  <a:gd name="T19" fmla="*/ 0 h 15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4"/>
                  <a:gd name="T31" fmla="*/ 0 h 150"/>
                  <a:gd name="T32" fmla="*/ 144 w 144"/>
                  <a:gd name="T33" fmla="*/ 150 h 15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4" h="150">
                    <a:moveTo>
                      <a:pt x="0" y="0"/>
                    </a:moveTo>
                    <a:lnTo>
                      <a:pt x="0" y="7"/>
                    </a:lnTo>
                    <a:lnTo>
                      <a:pt x="2" y="7"/>
                    </a:lnTo>
                    <a:lnTo>
                      <a:pt x="142" y="150"/>
                    </a:lnTo>
                    <a:lnTo>
                      <a:pt x="142" y="147"/>
                    </a:lnTo>
                    <a:lnTo>
                      <a:pt x="144" y="147"/>
                    </a:lnTo>
                    <a:lnTo>
                      <a:pt x="144" y="144"/>
                    </a:lnTo>
                    <a:lnTo>
                      <a:pt x="142" y="144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489" name="Freeform 110"/>
              <p:cNvSpPr>
                <a:spLocks/>
              </p:cNvSpPr>
              <p:nvPr/>
            </p:nvSpPr>
            <p:spPr bwMode="auto">
              <a:xfrm>
                <a:off x="1794" y="3460"/>
                <a:ext cx="48" cy="49"/>
              </a:xfrm>
              <a:custGeom>
                <a:avLst/>
                <a:gdLst>
                  <a:gd name="T0" fmla="*/ 0 w 143"/>
                  <a:gd name="T1" fmla="*/ 0 h 148"/>
                  <a:gd name="T2" fmla="*/ 0 w 143"/>
                  <a:gd name="T3" fmla="*/ 0 h 148"/>
                  <a:gd name="T4" fmla="*/ 0 w 143"/>
                  <a:gd name="T5" fmla="*/ 0 h 148"/>
                  <a:gd name="T6" fmla="*/ 0 w 143"/>
                  <a:gd name="T7" fmla="*/ 1 h 148"/>
                  <a:gd name="T8" fmla="*/ 0 w 143"/>
                  <a:gd name="T9" fmla="*/ 1 h 148"/>
                  <a:gd name="T10" fmla="*/ 16 w 143"/>
                  <a:gd name="T11" fmla="*/ 16 h 148"/>
                  <a:gd name="T12" fmla="*/ 16 w 143"/>
                  <a:gd name="T13" fmla="*/ 16 h 148"/>
                  <a:gd name="T14" fmla="*/ 16 w 143"/>
                  <a:gd name="T15" fmla="*/ 16 h 148"/>
                  <a:gd name="T16" fmla="*/ 16 w 143"/>
                  <a:gd name="T17" fmla="*/ 16 h 148"/>
                  <a:gd name="T18" fmla="*/ 0 w 143"/>
                  <a:gd name="T19" fmla="*/ 0 h 148"/>
                  <a:gd name="T20" fmla="*/ 0 w 143"/>
                  <a:gd name="T21" fmla="*/ 0 h 14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43"/>
                  <a:gd name="T34" fmla="*/ 0 h 148"/>
                  <a:gd name="T35" fmla="*/ 143 w 143"/>
                  <a:gd name="T36" fmla="*/ 148 h 14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43" h="148">
                    <a:moveTo>
                      <a:pt x="1" y="0"/>
                    </a:moveTo>
                    <a:lnTo>
                      <a:pt x="1" y="1"/>
                    </a:lnTo>
                    <a:lnTo>
                      <a:pt x="0" y="1"/>
                    </a:lnTo>
                    <a:lnTo>
                      <a:pt x="0" y="6"/>
                    </a:lnTo>
                    <a:lnTo>
                      <a:pt x="1" y="6"/>
                    </a:lnTo>
                    <a:lnTo>
                      <a:pt x="141" y="148"/>
                    </a:lnTo>
                    <a:lnTo>
                      <a:pt x="143" y="148"/>
                    </a:lnTo>
                    <a:lnTo>
                      <a:pt x="143" y="142"/>
                    </a:lnTo>
                    <a:lnTo>
                      <a:pt x="142" y="142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490" name="Freeform 111"/>
              <p:cNvSpPr>
                <a:spLocks/>
              </p:cNvSpPr>
              <p:nvPr/>
            </p:nvSpPr>
            <p:spPr bwMode="auto">
              <a:xfrm>
                <a:off x="1793" y="3473"/>
                <a:ext cx="40" cy="41"/>
              </a:xfrm>
              <a:custGeom>
                <a:avLst/>
                <a:gdLst>
                  <a:gd name="T0" fmla="*/ 0 w 121"/>
                  <a:gd name="T1" fmla="*/ 0 h 121"/>
                  <a:gd name="T2" fmla="*/ 0 w 121"/>
                  <a:gd name="T3" fmla="*/ 0 h 121"/>
                  <a:gd name="T4" fmla="*/ 0 w 121"/>
                  <a:gd name="T5" fmla="*/ 0 h 121"/>
                  <a:gd name="T6" fmla="*/ 13 w 121"/>
                  <a:gd name="T7" fmla="*/ 14 h 121"/>
                  <a:gd name="T8" fmla="*/ 13 w 121"/>
                  <a:gd name="T9" fmla="*/ 14 h 121"/>
                  <a:gd name="T10" fmla="*/ 0 w 121"/>
                  <a:gd name="T11" fmla="*/ 0 h 121"/>
                  <a:gd name="T12" fmla="*/ 0 w 121"/>
                  <a:gd name="T13" fmla="*/ 0 h 1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21"/>
                  <a:gd name="T22" fmla="*/ 0 h 121"/>
                  <a:gd name="T23" fmla="*/ 121 w 121"/>
                  <a:gd name="T24" fmla="*/ 121 h 1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21" h="121">
                    <a:moveTo>
                      <a:pt x="1" y="0"/>
                    </a:moveTo>
                    <a:lnTo>
                      <a:pt x="1" y="4"/>
                    </a:lnTo>
                    <a:lnTo>
                      <a:pt x="0" y="4"/>
                    </a:lnTo>
                    <a:lnTo>
                      <a:pt x="114" y="121"/>
                    </a:lnTo>
                    <a:lnTo>
                      <a:pt x="121" y="121"/>
                    </a:lnTo>
                    <a:lnTo>
                      <a:pt x="3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491" name="Freeform 112"/>
              <p:cNvSpPr>
                <a:spLocks/>
              </p:cNvSpPr>
              <p:nvPr/>
            </p:nvSpPr>
            <p:spPr bwMode="auto">
              <a:xfrm>
                <a:off x="1792" y="3487"/>
                <a:ext cx="26" cy="27"/>
              </a:xfrm>
              <a:custGeom>
                <a:avLst/>
                <a:gdLst>
                  <a:gd name="T0" fmla="*/ 0 w 79"/>
                  <a:gd name="T1" fmla="*/ 0 h 80"/>
                  <a:gd name="T2" fmla="*/ 0 w 79"/>
                  <a:gd name="T3" fmla="*/ 1 h 80"/>
                  <a:gd name="T4" fmla="*/ 0 w 79"/>
                  <a:gd name="T5" fmla="*/ 1 h 80"/>
                  <a:gd name="T6" fmla="*/ 8 w 79"/>
                  <a:gd name="T7" fmla="*/ 9 h 80"/>
                  <a:gd name="T8" fmla="*/ 9 w 79"/>
                  <a:gd name="T9" fmla="*/ 9 h 80"/>
                  <a:gd name="T10" fmla="*/ 0 w 79"/>
                  <a:gd name="T11" fmla="*/ 0 h 80"/>
                  <a:gd name="T12" fmla="*/ 0 w 79"/>
                  <a:gd name="T13" fmla="*/ 0 h 8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9"/>
                  <a:gd name="T22" fmla="*/ 0 h 80"/>
                  <a:gd name="T23" fmla="*/ 79 w 79"/>
                  <a:gd name="T24" fmla="*/ 80 h 8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9" h="80">
                    <a:moveTo>
                      <a:pt x="0" y="0"/>
                    </a:moveTo>
                    <a:lnTo>
                      <a:pt x="0" y="8"/>
                    </a:lnTo>
                    <a:lnTo>
                      <a:pt x="1" y="8"/>
                    </a:lnTo>
                    <a:lnTo>
                      <a:pt x="72" y="80"/>
                    </a:lnTo>
                    <a:lnTo>
                      <a:pt x="79" y="8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492" name="Freeform 113"/>
              <p:cNvSpPr>
                <a:spLocks/>
              </p:cNvSpPr>
              <p:nvPr/>
            </p:nvSpPr>
            <p:spPr bwMode="auto">
              <a:xfrm>
                <a:off x="1791" y="3501"/>
                <a:ext cx="12" cy="13"/>
              </a:xfrm>
              <a:custGeom>
                <a:avLst/>
                <a:gdLst>
                  <a:gd name="T0" fmla="*/ 0 w 38"/>
                  <a:gd name="T1" fmla="*/ 0 h 38"/>
                  <a:gd name="T2" fmla="*/ 0 w 38"/>
                  <a:gd name="T3" fmla="*/ 1 h 38"/>
                  <a:gd name="T4" fmla="*/ 0 w 38"/>
                  <a:gd name="T5" fmla="*/ 1 h 38"/>
                  <a:gd name="T6" fmla="*/ 3 w 38"/>
                  <a:gd name="T7" fmla="*/ 4 h 38"/>
                  <a:gd name="T8" fmla="*/ 4 w 38"/>
                  <a:gd name="T9" fmla="*/ 4 h 38"/>
                  <a:gd name="T10" fmla="*/ 0 w 38"/>
                  <a:gd name="T11" fmla="*/ 0 h 38"/>
                  <a:gd name="T12" fmla="*/ 0 w 38"/>
                  <a:gd name="T13" fmla="*/ 0 h 3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8"/>
                  <a:gd name="T22" fmla="*/ 0 h 38"/>
                  <a:gd name="T23" fmla="*/ 38 w 38"/>
                  <a:gd name="T24" fmla="*/ 38 h 3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8" h="38">
                    <a:moveTo>
                      <a:pt x="0" y="0"/>
                    </a:moveTo>
                    <a:lnTo>
                      <a:pt x="0" y="7"/>
                    </a:lnTo>
                    <a:lnTo>
                      <a:pt x="1" y="7"/>
                    </a:lnTo>
                    <a:lnTo>
                      <a:pt x="31" y="38"/>
                    </a:lnTo>
                    <a:lnTo>
                      <a:pt x="38" y="38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493" name="Freeform 114"/>
              <p:cNvSpPr>
                <a:spLocks/>
              </p:cNvSpPr>
              <p:nvPr/>
            </p:nvSpPr>
            <p:spPr bwMode="auto">
              <a:xfrm>
                <a:off x="1530" y="3288"/>
                <a:ext cx="73" cy="226"/>
              </a:xfrm>
              <a:custGeom>
                <a:avLst/>
                <a:gdLst>
                  <a:gd name="T0" fmla="*/ 0 w 219"/>
                  <a:gd name="T1" fmla="*/ 3 h 679"/>
                  <a:gd name="T2" fmla="*/ 1 w 219"/>
                  <a:gd name="T3" fmla="*/ 8 h 679"/>
                  <a:gd name="T4" fmla="*/ 1 w 219"/>
                  <a:gd name="T5" fmla="*/ 10 h 679"/>
                  <a:gd name="T6" fmla="*/ 1 w 219"/>
                  <a:gd name="T7" fmla="*/ 15 h 679"/>
                  <a:gd name="T8" fmla="*/ 2 w 219"/>
                  <a:gd name="T9" fmla="*/ 16 h 679"/>
                  <a:gd name="T10" fmla="*/ 2 w 219"/>
                  <a:gd name="T11" fmla="*/ 21 h 679"/>
                  <a:gd name="T12" fmla="*/ 2 w 219"/>
                  <a:gd name="T13" fmla="*/ 23 h 679"/>
                  <a:gd name="T14" fmla="*/ 2 w 219"/>
                  <a:gd name="T15" fmla="*/ 28 h 679"/>
                  <a:gd name="T16" fmla="*/ 3 w 219"/>
                  <a:gd name="T17" fmla="*/ 29 h 679"/>
                  <a:gd name="T18" fmla="*/ 3 w 219"/>
                  <a:gd name="T19" fmla="*/ 34 h 679"/>
                  <a:gd name="T20" fmla="*/ 3 w 219"/>
                  <a:gd name="T21" fmla="*/ 36 h 679"/>
                  <a:gd name="T22" fmla="*/ 4 w 219"/>
                  <a:gd name="T23" fmla="*/ 41 h 679"/>
                  <a:gd name="T24" fmla="*/ 4 w 219"/>
                  <a:gd name="T25" fmla="*/ 44 h 679"/>
                  <a:gd name="T26" fmla="*/ 4 w 219"/>
                  <a:gd name="T27" fmla="*/ 47 h 679"/>
                  <a:gd name="T28" fmla="*/ 5 w 219"/>
                  <a:gd name="T29" fmla="*/ 49 h 679"/>
                  <a:gd name="T30" fmla="*/ 5 w 219"/>
                  <a:gd name="T31" fmla="*/ 54 h 679"/>
                  <a:gd name="T32" fmla="*/ 5 w 219"/>
                  <a:gd name="T33" fmla="*/ 57 h 679"/>
                  <a:gd name="T34" fmla="*/ 6 w 219"/>
                  <a:gd name="T35" fmla="*/ 60 h 679"/>
                  <a:gd name="T36" fmla="*/ 6 w 219"/>
                  <a:gd name="T37" fmla="*/ 62 h 679"/>
                  <a:gd name="T38" fmla="*/ 6 w 219"/>
                  <a:gd name="T39" fmla="*/ 67 h 679"/>
                  <a:gd name="T40" fmla="*/ 7 w 219"/>
                  <a:gd name="T41" fmla="*/ 70 h 679"/>
                  <a:gd name="T42" fmla="*/ 7 w 219"/>
                  <a:gd name="T43" fmla="*/ 74 h 679"/>
                  <a:gd name="T44" fmla="*/ 24 w 219"/>
                  <a:gd name="T45" fmla="*/ 75 h 679"/>
                  <a:gd name="T46" fmla="*/ 24 w 219"/>
                  <a:gd name="T47" fmla="*/ 72 h 679"/>
                  <a:gd name="T48" fmla="*/ 24 w 219"/>
                  <a:gd name="T49" fmla="*/ 70 h 679"/>
                  <a:gd name="T50" fmla="*/ 24 w 219"/>
                  <a:gd name="T51" fmla="*/ 65 h 679"/>
                  <a:gd name="T52" fmla="*/ 23 w 219"/>
                  <a:gd name="T53" fmla="*/ 62 h 679"/>
                  <a:gd name="T54" fmla="*/ 23 w 219"/>
                  <a:gd name="T55" fmla="*/ 59 h 679"/>
                  <a:gd name="T56" fmla="*/ 23 w 219"/>
                  <a:gd name="T57" fmla="*/ 57 h 679"/>
                  <a:gd name="T58" fmla="*/ 22 w 219"/>
                  <a:gd name="T59" fmla="*/ 52 h 679"/>
                  <a:gd name="T60" fmla="*/ 22 w 219"/>
                  <a:gd name="T61" fmla="*/ 49 h 679"/>
                  <a:gd name="T62" fmla="*/ 22 w 219"/>
                  <a:gd name="T63" fmla="*/ 46 h 679"/>
                  <a:gd name="T64" fmla="*/ 21 w 219"/>
                  <a:gd name="T65" fmla="*/ 44 h 679"/>
                  <a:gd name="T66" fmla="*/ 21 w 219"/>
                  <a:gd name="T67" fmla="*/ 39 h 679"/>
                  <a:gd name="T68" fmla="*/ 21 w 219"/>
                  <a:gd name="T69" fmla="*/ 36 h 679"/>
                  <a:gd name="T70" fmla="*/ 20 w 219"/>
                  <a:gd name="T71" fmla="*/ 31 h 679"/>
                  <a:gd name="T72" fmla="*/ 20 w 219"/>
                  <a:gd name="T73" fmla="*/ 29 h 679"/>
                  <a:gd name="T74" fmla="*/ 20 w 219"/>
                  <a:gd name="T75" fmla="*/ 26 h 679"/>
                  <a:gd name="T76" fmla="*/ 19 w 219"/>
                  <a:gd name="T77" fmla="*/ 23 h 679"/>
                  <a:gd name="T78" fmla="*/ 19 w 219"/>
                  <a:gd name="T79" fmla="*/ 18 h 679"/>
                  <a:gd name="T80" fmla="*/ 19 w 219"/>
                  <a:gd name="T81" fmla="*/ 16 h 679"/>
                  <a:gd name="T82" fmla="*/ 19 w 219"/>
                  <a:gd name="T83" fmla="*/ 13 h 679"/>
                  <a:gd name="T84" fmla="*/ 18 w 219"/>
                  <a:gd name="T85" fmla="*/ 10 h 679"/>
                  <a:gd name="T86" fmla="*/ 18 w 219"/>
                  <a:gd name="T87" fmla="*/ 5 h 679"/>
                  <a:gd name="T88" fmla="*/ 17 w 219"/>
                  <a:gd name="T89" fmla="*/ 3 h 67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19"/>
                  <a:gd name="T136" fmla="*/ 0 h 679"/>
                  <a:gd name="T137" fmla="*/ 219 w 219"/>
                  <a:gd name="T138" fmla="*/ 679 h 67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19" h="679">
                    <a:moveTo>
                      <a:pt x="0" y="0"/>
                    </a:moveTo>
                    <a:lnTo>
                      <a:pt x="1" y="28"/>
                    </a:lnTo>
                    <a:lnTo>
                      <a:pt x="3" y="28"/>
                    </a:lnTo>
                    <a:lnTo>
                      <a:pt x="3" y="44"/>
                    </a:lnTo>
                    <a:lnTo>
                      <a:pt x="4" y="44"/>
                    </a:lnTo>
                    <a:lnTo>
                      <a:pt x="6" y="72"/>
                    </a:lnTo>
                    <a:lnTo>
                      <a:pt x="7" y="72"/>
                    </a:lnTo>
                    <a:lnTo>
                      <a:pt x="7" y="88"/>
                    </a:lnTo>
                    <a:lnTo>
                      <a:pt x="8" y="88"/>
                    </a:lnTo>
                    <a:lnTo>
                      <a:pt x="10" y="116"/>
                    </a:lnTo>
                    <a:lnTo>
                      <a:pt x="11" y="116"/>
                    </a:lnTo>
                    <a:lnTo>
                      <a:pt x="11" y="132"/>
                    </a:lnTo>
                    <a:lnTo>
                      <a:pt x="13" y="132"/>
                    </a:lnTo>
                    <a:lnTo>
                      <a:pt x="13" y="146"/>
                    </a:lnTo>
                    <a:lnTo>
                      <a:pt x="14" y="146"/>
                    </a:lnTo>
                    <a:lnTo>
                      <a:pt x="14" y="162"/>
                    </a:lnTo>
                    <a:lnTo>
                      <a:pt x="15" y="162"/>
                    </a:lnTo>
                    <a:lnTo>
                      <a:pt x="17" y="190"/>
                    </a:lnTo>
                    <a:lnTo>
                      <a:pt x="18" y="190"/>
                    </a:lnTo>
                    <a:lnTo>
                      <a:pt x="18" y="206"/>
                    </a:lnTo>
                    <a:lnTo>
                      <a:pt x="20" y="206"/>
                    </a:lnTo>
                    <a:lnTo>
                      <a:pt x="21" y="234"/>
                    </a:lnTo>
                    <a:lnTo>
                      <a:pt x="22" y="234"/>
                    </a:lnTo>
                    <a:lnTo>
                      <a:pt x="22" y="250"/>
                    </a:lnTo>
                    <a:lnTo>
                      <a:pt x="24" y="250"/>
                    </a:lnTo>
                    <a:lnTo>
                      <a:pt x="24" y="264"/>
                    </a:lnTo>
                    <a:lnTo>
                      <a:pt x="25" y="264"/>
                    </a:lnTo>
                    <a:lnTo>
                      <a:pt x="25" y="280"/>
                    </a:lnTo>
                    <a:lnTo>
                      <a:pt x="27" y="280"/>
                    </a:lnTo>
                    <a:lnTo>
                      <a:pt x="28" y="308"/>
                    </a:lnTo>
                    <a:lnTo>
                      <a:pt x="30" y="308"/>
                    </a:lnTo>
                    <a:lnTo>
                      <a:pt x="30" y="324"/>
                    </a:lnTo>
                    <a:lnTo>
                      <a:pt x="31" y="324"/>
                    </a:lnTo>
                    <a:lnTo>
                      <a:pt x="32" y="353"/>
                    </a:lnTo>
                    <a:lnTo>
                      <a:pt x="34" y="353"/>
                    </a:lnTo>
                    <a:lnTo>
                      <a:pt x="34" y="368"/>
                    </a:lnTo>
                    <a:lnTo>
                      <a:pt x="35" y="368"/>
                    </a:lnTo>
                    <a:lnTo>
                      <a:pt x="37" y="397"/>
                    </a:lnTo>
                    <a:lnTo>
                      <a:pt x="38" y="397"/>
                    </a:lnTo>
                    <a:lnTo>
                      <a:pt x="38" y="412"/>
                    </a:lnTo>
                    <a:lnTo>
                      <a:pt x="39" y="412"/>
                    </a:lnTo>
                    <a:lnTo>
                      <a:pt x="39" y="427"/>
                    </a:lnTo>
                    <a:lnTo>
                      <a:pt x="41" y="427"/>
                    </a:lnTo>
                    <a:lnTo>
                      <a:pt x="41" y="442"/>
                    </a:lnTo>
                    <a:lnTo>
                      <a:pt x="42" y="442"/>
                    </a:lnTo>
                    <a:lnTo>
                      <a:pt x="44" y="471"/>
                    </a:lnTo>
                    <a:lnTo>
                      <a:pt x="45" y="471"/>
                    </a:lnTo>
                    <a:lnTo>
                      <a:pt x="45" y="486"/>
                    </a:lnTo>
                    <a:lnTo>
                      <a:pt x="46" y="486"/>
                    </a:lnTo>
                    <a:lnTo>
                      <a:pt x="48" y="515"/>
                    </a:lnTo>
                    <a:lnTo>
                      <a:pt x="49" y="515"/>
                    </a:lnTo>
                    <a:lnTo>
                      <a:pt x="49" y="531"/>
                    </a:lnTo>
                    <a:lnTo>
                      <a:pt x="51" y="531"/>
                    </a:lnTo>
                    <a:lnTo>
                      <a:pt x="51" y="545"/>
                    </a:lnTo>
                    <a:lnTo>
                      <a:pt x="52" y="545"/>
                    </a:lnTo>
                    <a:lnTo>
                      <a:pt x="52" y="560"/>
                    </a:lnTo>
                    <a:lnTo>
                      <a:pt x="53" y="560"/>
                    </a:lnTo>
                    <a:lnTo>
                      <a:pt x="55" y="589"/>
                    </a:lnTo>
                    <a:lnTo>
                      <a:pt x="56" y="589"/>
                    </a:lnTo>
                    <a:lnTo>
                      <a:pt x="56" y="605"/>
                    </a:lnTo>
                    <a:lnTo>
                      <a:pt x="58" y="605"/>
                    </a:lnTo>
                    <a:lnTo>
                      <a:pt x="59" y="633"/>
                    </a:lnTo>
                    <a:lnTo>
                      <a:pt x="60" y="633"/>
                    </a:lnTo>
                    <a:lnTo>
                      <a:pt x="60" y="649"/>
                    </a:lnTo>
                    <a:lnTo>
                      <a:pt x="62" y="649"/>
                    </a:lnTo>
                    <a:lnTo>
                      <a:pt x="62" y="663"/>
                    </a:lnTo>
                    <a:lnTo>
                      <a:pt x="63" y="663"/>
                    </a:lnTo>
                    <a:lnTo>
                      <a:pt x="63" y="679"/>
                    </a:lnTo>
                    <a:lnTo>
                      <a:pt x="219" y="679"/>
                    </a:lnTo>
                    <a:lnTo>
                      <a:pt x="219" y="663"/>
                    </a:lnTo>
                    <a:lnTo>
                      <a:pt x="218" y="663"/>
                    </a:lnTo>
                    <a:lnTo>
                      <a:pt x="218" y="649"/>
                    </a:lnTo>
                    <a:lnTo>
                      <a:pt x="216" y="649"/>
                    </a:lnTo>
                    <a:lnTo>
                      <a:pt x="216" y="633"/>
                    </a:lnTo>
                    <a:lnTo>
                      <a:pt x="215" y="633"/>
                    </a:lnTo>
                    <a:lnTo>
                      <a:pt x="214" y="605"/>
                    </a:lnTo>
                    <a:lnTo>
                      <a:pt x="212" y="605"/>
                    </a:lnTo>
                    <a:lnTo>
                      <a:pt x="212" y="589"/>
                    </a:lnTo>
                    <a:lnTo>
                      <a:pt x="211" y="589"/>
                    </a:lnTo>
                    <a:lnTo>
                      <a:pt x="209" y="560"/>
                    </a:lnTo>
                    <a:lnTo>
                      <a:pt x="208" y="560"/>
                    </a:lnTo>
                    <a:lnTo>
                      <a:pt x="208" y="545"/>
                    </a:lnTo>
                    <a:lnTo>
                      <a:pt x="207" y="545"/>
                    </a:lnTo>
                    <a:lnTo>
                      <a:pt x="207" y="531"/>
                    </a:lnTo>
                    <a:lnTo>
                      <a:pt x="205" y="531"/>
                    </a:lnTo>
                    <a:lnTo>
                      <a:pt x="205" y="515"/>
                    </a:lnTo>
                    <a:lnTo>
                      <a:pt x="204" y="515"/>
                    </a:lnTo>
                    <a:lnTo>
                      <a:pt x="202" y="486"/>
                    </a:lnTo>
                    <a:lnTo>
                      <a:pt x="201" y="486"/>
                    </a:lnTo>
                    <a:lnTo>
                      <a:pt x="201" y="471"/>
                    </a:lnTo>
                    <a:lnTo>
                      <a:pt x="200" y="471"/>
                    </a:lnTo>
                    <a:lnTo>
                      <a:pt x="198" y="442"/>
                    </a:lnTo>
                    <a:lnTo>
                      <a:pt x="197" y="442"/>
                    </a:lnTo>
                    <a:lnTo>
                      <a:pt x="197" y="427"/>
                    </a:lnTo>
                    <a:lnTo>
                      <a:pt x="195" y="427"/>
                    </a:lnTo>
                    <a:lnTo>
                      <a:pt x="195" y="412"/>
                    </a:lnTo>
                    <a:lnTo>
                      <a:pt x="194" y="412"/>
                    </a:lnTo>
                    <a:lnTo>
                      <a:pt x="194" y="397"/>
                    </a:lnTo>
                    <a:lnTo>
                      <a:pt x="193" y="397"/>
                    </a:lnTo>
                    <a:lnTo>
                      <a:pt x="191" y="368"/>
                    </a:lnTo>
                    <a:lnTo>
                      <a:pt x="190" y="368"/>
                    </a:lnTo>
                    <a:lnTo>
                      <a:pt x="190" y="353"/>
                    </a:lnTo>
                    <a:lnTo>
                      <a:pt x="188" y="353"/>
                    </a:lnTo>
                    <a:lnTo>
                      <a:pt x="187" y="324"/>
                    </a:lnTo>
                    <a:lnTo>
                      <a:pt x="186" y="324"/>
                    </a:lnTo>
                    <a:lnTo>
                      <a:pt x="186" y="308"/>
                    </a:lnTo>
                    <a:lnTo>
                      <a:pt x="184" y="308"/>
                    </a:lnTo>
                    <a:lnTo>
                      <a:pt x="183" y="280"/>
                    </a:lnTo>
                    <a:lnTo>
                      <a:pt x="181" y="280"/>
                    </a:lnTo>
                    <a:lnTo>
                      <a:pt x="181" y="264"/>
                    </a:lnTo>
                    <a:lnTo>
                      <a:pt x="180" y="264"/>
                    </a:lnTo>
                    <a:lnTo>
                      <a:pt x="180" y="250"/>
                    </a:lnTo>
                    <a:lnTo>
                      <a:pt x="178" y="250"/>
                    </a:lnTo>
                    <a:lnTo>
                      <a:pt x="178" y="234"/>
                    </a:lnTo>
                    <a:lnTo>
                      <a:pt x="177" y="234"/>
                    </a:lnTo>
                    <a:lnTo>
                      <a:pt x="176" y="206"/>
                    </a:lnTo>
                    <a:lnTo>
                      <a:pt x="174" y="206"/>
                    </a:lnTo>
                    <a:lnTo>
                      <a:pt x="174" y="190"/>
                    </a:lnTo>
                    <a:lnTo>
                      <a:pt x="173" y="190"/>
                    </a:lnTo>
                    <a:lnTo>
                      <a:pt x="171" y="162"/>
                    </a:lnTo>
                    <a:lnTo>
                      <a:pt x="170" y="162"/>
                    </a:lnTo>
                    <a:lnTo>
                      <a:pt x="170" y="146"/>
                    </a:lnTo>
                    <a:lnTo>
                      <a:pt x="169" y="146"/>
                    </a:lnTo>
                    <a:lnTo>
                      <a:pt x="169" y="132"/>
                    </a:lnTo>
                    <a:lnTo>
                      <a:pt x="167" y="132"/>
                    </a:lnTo>
                    <a:lnTo>
                      <a:pt x="167" y="116"/>
                    </a:lnTo>
                    <a:lnTo>
                      <a:pt x="166" y="116"/>
                    </a:lnTo>
                    <a:lnTo>
                      <a:pt x="164" y="88"/>
                    </a:lnTo>
                    <a:lnTo>
                      <a:pt x="163" y="88"/>
                    </a:lnTo>
                    <a:lnTo>
                      <a:pt x="163" y="72"/>
                    </a:lnTo>
                    <a:lnTo>
                      <a:pt x="162" y="72"/>
                    </a:lnTo>
                    <a:lnTo>
                      <a:pt x="160" y="44"/>
                    </a:lnTo>
                    <a:lnTo>
                      <a:pt x="159" y="44"/>
                    </a:lnTo>
                    <a:lnTo>
                      <a:pt x="159" y="28"/>
                    </a:lnTo>
                    <a:lnTo>
                      <a:pt x="157" y="28"/>
                    </a:lnTo>
                    <a:lnTo>
                      <a:pt x="15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494" name="Freeform 115"/>
              <p:cNvSpPr>
                <a:spLocks/>
              </p:cNvSpPr>
              <p:nvPr/>
            </p:nvSpPr>
            <p:spPr bwMode="auto">
              <a:xfrm>
                <a:off x="1531" y="3288"/>
                <a:ext cx="15" cy="15"/>
              </a:xfrm>
              <a:custGeom>
                <a:avLst/>
                <a:gdLst>
                  <a:gd name="T0" fmla="*/ 4 w 45"/>
                  <a:gd name="T1" fmla="*/ 0 h 44"/>
                  <a:gd name="T2" fmla="*/ 4 w 45"/>
                  <a:gd name="T3" fmla="*/ 0 h 44"/>
                  <a:gd name="T4" fmla="*/ 0 w 45"/>
                  <a:gd name="T5" fmla="*/ 4 h 44"/>
                  <a:gd name="T6" fmla="*/ 0 w 45"/>
                  <a:gd name="T7" fmla="*/ 5 h 44"/>
                  <a:gd name="T8" fmla="*/ 0 w 45"/>
                  <a:gd name="T9" fmla="*/ 5 h 44"/>
                  <a:gd name="T10" fmla="*/ 0 w 45"/>
                  <a:gd name="T11" fmla="*/ 5 h 44"/>
                  <a:gd name="T12" fmla="*/ 5 w 45"/>
                  <a:gd name="T13" fmla="*/ 0 h 44"/>
                  <a:gd name="T14" fmla="*/ 4 w 45"/>
                  <a:gd name="T15" fmla="*/ 0 h 4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5"/>
                  <a:gd name="T25" fmla="*/ 0 h 44"/>
                  <a:gd name="T26" fmla="*/ 45 w 45"/>
                  <a:gd name="T27" fmla="*/ 44 h 4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5" h="44">
                    <a:moveTo>
                      <a:pt x="38" y="0"/>
                    </a:moveTo>
                    <a:lnTo>
                      <a:pt x="38" y="1"/>
                    </a:lnTo>
                    <a:lnTo>
                      <a:pt x="0" y="38"/>
                    </a:lnTo>
                    <a:lnTo>
                      <a:pt x="0" y="44"/>
                    </a:lnTo>
                    <a:lnTo>
                      <a:pt x="3" y="44"/>
                    </a:lnTo>
                    <a:lnTo>
                      <a:pt x="3" y="42"/>
                    </a:lnTo>
                    <a:lnTo>
                      <a:pt x="45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495" name="Freeform 116"/>
              <p:cNvSpPr>
                <a:spLocks/>
              </p:cNvSpPr>
              <p:nvPr/>
            </p:nvSpPr>
            <p:spPr bwMode="auto">
              <a:xfrm>
                <a:off x="1532" y="3288"/>
                <a:ext cx="29" cy="29"/>
              </a:xfrm>
              <a:custGeom>
                <a:avLst/>
                <a:gdLst>
                  <a:gd name="T0" fmla="*/ 9 w 86"/>
                  <a:gd name="T1" fmla="*/ 0 h 86"/>
                  <a:gd name="T2" fmla="*/ 9 w 86"/>
                  <a:gd name="T3" fmla="*/ 0 h 86"/>
                  <a:gd name="T4" fmla="*/ 0 w 86"/>
                  <a:gd name="T5" fmla="*/ 9 h 86"/>
                  <a:gd name="T6" fmla="*/ 0 w 86"/>
                  <a:gd name="T7" fmla="*/ 10 h 86"/>
                  <a:gd name="T8" fmla="*/ 10 w 86"/>
                  <a:gd name="T9" fmla="*/ 0 h 86"/>
                  <a:gd name="T10" fmla="*/ 9 w 86"/>
                  <a:gd name="T11" fmla="*/ 0 h 8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6"/>
                  <a:gd name="T19" fmla="*/ 0 h 86"/>
                  <a:gd name="T20" fmla="*/ 86 w 86"/>
                  <a:gd name="T21" fmla="*/ 86 h 8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6" h="86">
                    <a:moveTo>
                      <a:pt x="79" y="0"/>
                    </a:moveTo>
                    <a:lnTo>
                      <a:pt x="79" y="1"/>
                    </a:lnTo>
                    <a:lnTo>
                      <a:pt x="0" y="79"/>
                    </a:lnTo>
                    <a:lnTo>
                      <a:pt x="0" y="86"/>
                    </a:lnTo>
                    <a:lnTo>
                      <a:pt x="86" y="0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496" name="Freeform 117"/>
              <p:cNvSpPr>
                <a:spLocks/>
              </p:cNvSpPr>
              <p:nvPr/>
            </p:nvSpPr>
            <p:spPr bwMode="auto">
              <a:xfrm>
                <a:off x="1533" y="3288"/>
                <a:ext cx="43" cy="43"/>
              </a:xfrm>
              <a:custGeom>
                <a:avLst/>
                <a:gdLst>
                  <a:gd name="T0" fmla="*/ 14 w 127"/>
                  <a:gd name="T1" fmla="*/ 0 h 128"/>
                  <a:gd name="T2" fmla="*/ 14 w 127"/>
                  <a:gd name="T3" fmla="*/ 0 h 128"/>
                  <a:gd name="T4" fmla="*/ 0 w 127"/>
                  <a:gd name="T5" fmla="*/ 14 h 128"/>
                  <a:gd name="T6" fmla="*/ 0 w 127"/>
                  <a:gd name="T7" fmla="*/ 14 h 128"/>
                  <a:gd name="T8" fmla="*/ 15 w 127"/>
                  <a:gd name="T9" fmla="*/ 0 h 128"/>
                  <a:gd name="T10" fmla="*/ 14 w 127"/>
                  <a:gd name="T11" fmla="*/ 0 h 12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7"/>
                  <a:gd name="T19" fmla="*/ 0 h 128"/>
                  <a:gd name="T20" fmla="*/ 127 w 127"/>
                  <a:gd name="T21" fmla="*/ 128 h 12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7" h="128">
                    <a:moveTo>
                      <a:pt x="120" y="0"/>
                    </a:moveTo>
                    <a:lnTo>
                      <a:pt x="120" y="1"/>
                    </a:lnTo>
                    <a:lnTo>
                      <a:pt x="0" y="121"/>
                    </a:lnTo>
                    <a:lnTo>
                      <a:pt x="0" y="128"/>
                    </a:lnTo>
                    <a:lnTo>
                      <a:pt x="127" y="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497" name="Freeform 118"/>
              <p:cNvSpPr>
                <a:spLocks/>
              </p:cNvSpPr>
              <p:nvPr/>
            </p:nvSpPr>
            <p:spPr bwMode="auto">
              <a:xfrm>
                <a:off x="1535" y="3294"/>
                <a:ext cx="47" cy="50"/>
              </a:xfrm>
              <a:custGeom>
                <a:avLst/>
                <a:gdLst>
                  <a:gd name="T0" fmla="*/ 16 w 142"/>
                  <a:gd name="T1" fmla="*/ 0 h 150"/>
                  <a:gd name="T2" fmla="*/ 16 w 142"/>
                  <a:gd name="T3" fmla="*/ 0 h 150"/>
                  <a:gd name="T4" fmla="*/ 0 w 142"/>
                  <a:gd name="T5" fmla="*/ 16 h 150"/>
                  <a:gd name="T6" fmla="*/ 0 w 142"/>
                  <a:gd name="T7" fmla="*/ 17 h 150"/>
                  <a:gd name="T8" fmla="*/ 16 w 142"/>
                  <a:gd name="T9" fmla="*/ 1 h 150"/>
                  <a:gd name="T10" fmla="*/ 16 w 142"/>
                  <a:gd name="T11" fmla="*/ 0 h 150"/>
                  <a:gd name="T12" fmla="*/ 16 w 142"/>
                  <a:gd name="T13" fmla="*/ 0 h 1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2"/>
                  <a:gd name="T22" fmla="*/ 0 h 150"/>
                  <a:gd name="T23" fmla="*/ 142 w 142"/>
                  <a:gd name="T24" fmla="*/ 150 h 15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2" h="150">
                    <a:moveTo>
                      <a:pt x="141" y="0"/>
                    </a:moveTo>
                    <a:lnTo>
                      <a:pt x="141" y="2"/>
                    </a:lnTo>
                    <a:lnTo>
                      <a:pt x="0" y="143"/>
                    </a:lnTo>
                    <a:lnTo>
                      <a:pt x="0" y="150"/>
                    </a:lnTo>
                    <a:lnTo>
                      <a:pt x="142" y="8"/>
                    </a:lnTo>
                    <a:lnTo>
                      <a:pt x="142" y="0"/>
                    </a:lnTo>
                    <a:lnTo>
                      <a:pt x="141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498" name="Freeform 119"/>
              <p:cNvSpPr>
                <a:spLocks/>
              </p:cNvSpPr>
              <p:nvPr/>
            </p:nvSpPr>
            <p:spPr bwMode="auto">
              <a:xfrm>
                <a:off x="1536" y="3308"/>
                <a:ext cx="48" cy="50"/>
              </a:xfrm>
              <a:custGeom>
                <a:avLst/>
                <a:gdLst>
                  <a:gd name="T0" fmla="*/ 16 w 144"/>
                  <a:gd name="T1" fmla="*/ 0 h 149"/>
                  <a:gd name="T2" fmla="*/ 16 w 144"/>
                  <a:gd name="T3" fmla="*/ 0 h 149"/>
                  <a:gd name="T4" fmla="*/ 0 w 144"/>
                  <a:gd name="T5" fmla="*/ 16 h 149"/>
                  <a:gd name="T6" fmla="*/ 0 w 144"/>
                  <a:gd name="T7" fmla="*/ 17 h 149"/>
                  <a:gd name="T8" fmla="*/ 16 w 144"/>
                  <a:gd name="T9" fmla="*/ 1 h 149"/>
                  <a:gd name="T10" fmla="*/ 16 w 144"/>
                  <a:gd name="T11" fmla="*/ 0 h 149"/>
                  <a:gd name="T12" fmla="*/ 16 w 144"/>
                  <a:gd name="T13" fmla="*/ 0 h 14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4"/>
                  <a:gd name="T22" fmla="*/ 0 h 149"/>
                  <a:gd name="T23" fmla="*/ 144 w 144"/>
                  <a:gd name="T24" fmla="*/ 149 h 14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4" h="149">
                    <a:moveTo>
                      <a:pt x="142" y="0"/>
                    </a:moveTo>
                    <a:lnTo>
                      <a:pt x="142" y="1"/>
                    </a:lnTo>
                    <a:lnTo>
                      <a:pt x="0" y="144"/>
                    </a:lnTo>
                    <a:lnTo>
                      <a:pt x="2" y="149"/>
                    </a:lnTo>
                    <a:lnTo>
                      <a:pt x="144" y="7"/>
                    </a:lnTo>
                    <a:lnTo>
                      <a:pt x="144" y="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499" name="Freeform 120"/>
              <p:cNvSpPr>
                <a:spLocks/>
              </p:cNvSpPr>
              <p:nvPr/>
            </p:nvSpPr>
            <p:spPr bwMode="auto">
              <a:xfrm>
                <a:off x="1537" y="3322"/>
                <a:ext cx="48" cy="50"/>
              </a:xfrm>
              <a:custGeom>
                <a:avLst/>
                <a:gdLst>
                  <a:gd name="T0" fmla="*/ 16 w 144"/>
                  <a:gd name="T1" fmla="*/ 0 h 150"/>
                  <a:gd name="T2" fmla="*/ 16 w 144"/>
                  <a:gd name="T3" fmla="*/ 0 h 150"/>
                  <a:gd name="T4" fmla="*/ 0 w 144"/>
                  <a:gd name="T5" fmla="*/ 16 h 150"/>
                  <a:gd name="T6" fmla="*/ 0 w 144"/>
                  <a:gd name="T7" fmla="*/ 16 h 150"/>
                  <a:gd name="T8" fmla="*/ 0 w 144"/>
                  <a:gd name="T9" fmla="*/ 16 h 150"/>
                  <a:gd name="T10" fmla="*/ 0 w 144"/>
                  <a:gd name="T11" fmla="*/ 17 h 150"/>
                  <a:gd name="T12" fmla="*/ 16 w 144"/>
                  <a:gd name="T13" fmla="*/ 1 h 150"/>
                  <a:gd name="T14" fmla="*/ 16 w 144"/>
                  <a:gd name="T15" fmla="*/ 0 h 150"/>
                  <a:gd name="T16" fmla="*/ 16 w 144"/>
                  <a:gd name="T17" fmla="*/ 0 h 15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4"/>
                  <a:gd name="T28" fmla="*/ 0 h 150"/>
                  <a:gd name="T29" fmla="*/ 144 w 144"/>
                  <a:gd name="T30" fmla="*/ 150 h 15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4" h="150">
                    <a:moveTo>
                      <a:pt x="142" y="0"/>
                    </a:moveTo>
                    <a:lnTo>
                      <a:pt x="142" y="1"/>
                    </a:lnTo>
                    <a:lnTo>
                      <a:pt x="0" y="144"/>
                    </a:lnTo>
                    <a:lnTo>
                      <a:pt x="0" y="148"/>
                    </a:lnTo>
                    <a:lnTo>
                      <a:pt x="2" y="148"/>
                    </a:lnTo>
                    <a:lnTo>
                      <a:pt x="2" y="150"/>
                    </a:lnTo>
                    <a:lnTo>
                      <a:pt x="144" y="7"/>
                    </a:lnTo>
                    <a:lnTo>
                      <a:pt x="144" y="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500" name="Freeform 121"/>
              <p:cNvSpPr>
                <a:spLocks/>
              </p:cNvSpPr>
              <p:nvPr/>
            </p:nvSpPr>
            <p:spPr bwMode="auto">
              <a:xfrm>
                <a:off x="1539" y="3336"/>
                <a:ext cx="47" cy="50"/>
              </a:xfrm>
              <a:custGeom>
                <a:avLst/>
                <a:gdLst>
                  <a:gd name="T0" fmla="*/ 15 w 143"/>
                  <a:gd name="T1" fmla="*/ 0 h 149"/>
                  <a:gd name="T2" fmla="*/ 15 w 143"/>
                  <a:gd name="T3" fmla="*/ 0 h 149"/>
                  <a:gd name="T4" fmla="*/ 0 w 143"/>
                  <a:gd name="T5" fmla="*/ 16 h 149"/>
                  <a:gd name="T6" fmla="*/ 0 w 143"/>
                  <a:gd name="T7" fmla="*/ 17 h 149"/>
                  <a:gd name="T8" fmla="*/ 15 w 143"/>
                  <a:gd name="T9" fmla="*/ 1 h 149"/>
                  <a:gd name="T10" fmla="*/ 15 w 143"/>
                  <a:gd name="T11" fmla="*/ 0 h 149"/>
                  <a:gd name="T12" fmla="*/ 15 w 143"/>
                  <a:gd name="T13" fmla="*/ 0 h 149"/>
                  <a:gd name="T14" fmla="*/ 15 w 143"/>
                  <a:gd name="T15" fmla="*/ 0 h 149"/>
                  <a:gd name="T16" fmla="*/ 15 w 143"/>
                  <a:gd name="T17" fmla="*/ 0 h 14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3"/>
                  <a:gd name="T28" fmla="*/ 0 h 149"/>
                  <a:gd name="T29" fmla="*/ 143 w 143"/>
                  <a:gd name="T30" fmla="*/ 149 h 14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3" h="149">
                    <a:moveTo>
                      <a:pt x="140" y="0"/>
                    </a:moveTo>
                    <a:lnTo>
                      <a:pt x="140" y="1"/>
                    </a:lnTo>
                    <a:lnTo>
                      <a:pt x="0" y="142"/>
                    </a:lnTo>
                    <a:lnTo>
                      <a:pt x="0" y="149"/>
                    </a:lnTo>
                    <a:lnTo>
                      <a:pt x="143" y="5"/>
                    </a:lnTo>
                    <a:lnTo>
                      <a:pt x="143" y="1"/>
                    </a:lnTo>
                    <a:lnTo>
                      <a:pt x="142" y="1"/>
                    </a:lnTo>
                    <a:lnTo>
                      <a:pt x="142" y="0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9501" name="Freeform 122"/>
              <p:cNvSpPr>
                <a:spLocks/>
              </p:cNvSpPr>
              <p:nvPr/>
            </p:nvSpPr>
            <p:spPr bwMode="auto">
              <a:xfrm>
                <a:off x="1540" y="3350"/>
                <a:ext cx="48" cy="50"/>
              </a:xfrm>
              <a:custGeom>
                <a:avLst/>
                <a:gdLst>
                  <a:gd name="T0" fmla="*/ 16 w 143"/>
                  <a:gd name="T1" fmla="*/ 0 h 149"/>
                  <a:gd name="T2" fmla="*/ 16 w 143"/>
                  <a:gd name="T3" fmla="*/ 0 h 149"/>
                  <a:gd name="T4" fmla="*/ 0 w 143"/>
                  <a:gd name="T5" fmla="*/ 16 h 149"/>
                  <a:gd name="T6" fmla="*/ 0 w 143"/>
                  <a:gd name="T7" fmla="*/ 17 h 149"/>
                  <a:gd name="T8" fmla="*/ 16 w 143"/>
                  <a:gd name="T9" fmla="*/ 1 h 149"/>
                  <a:gd name="T10" fmla="*/ 16 w 143"/>
                  <a:gd name="T11" fmla="*/ 0 h 149"/>
                  <a:gd name="T12" fmla="*/ 16 w 143"/>
                  <a:gd name="T13" fmla="*/ 0 h 14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3"/>
                  <a:gd name="T22" fmla="*/ 0 h 149"/>
                  <a:gd name="T23" fmla="*/ 143 w 143"/>
                  <a:gd name="T24" fmla="*/ 149 h 14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3" h="149">
                    <a:moveTo>
                      <a:pt x="140" y="0"/>
                    </a:moveTo>
                    <a:lnTo>
                      <a:pt x="140" y="1"/>
                    </a:lnTo>
                    <a:lnTo>
                      <a:pt x="0" y="142"/>
                    </a:lnTo>
                    <a:lnTo>
                      <a:pt x="0" y="149"/>
                    </a:lnTo>
                    <a:lnTo>
                      <a:pt x="143" y="6"/>
                    </a:lnTo>
                    <a:lnTo>
                      <a:pt x="142" y="0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19502" name="Group 123"/>
              <p:cNvGrpSpPr>
                <a:grpSpLocks/>
              </p:cNvGrpSpPr>
              <p:nvPr/>
            </p:nvGrpSpPr>
            <p:grpSpPr bwMode="auto">
              <a:xfrm>
                <a:off x="1526" y="3245"/>
                <a:ext cx="340" cy="275"/>
                <a:chOff x="1526" y="3245"/>
                <a:chExt cx="340" cy="275"/>
              </a:xfrm>
            </p:grpSpPr>
            <p:sp>
              <p:nvSpPr>
                <p:cNvPr id="19503" name="Freeform 124"/>
                <p:cNvSpPr>
                  <a:spLocks/>
                </p:cNvSpPr>
                <p:nvPr/>
              </p:nvSpPr>
              <p:spPr bwMode="auto">
                <a:xfrm>
                  <a:off x="1541" y="3364"/>
                  <a:ext cx="48" cy="50"/>
                </a:xfrm>
                <a:custGeom>
                  <a:avLst/>
                  <a:gdLst>
                    <a:gd name="T0" fmla="*/ 16 w 142"/>
                    <a:gd name="T1" fmla="*/ 0 h 150"/>
                    <a:gd name="T2" fmla="*/ 16 w 142"/>
                    <a:gd name="T3" fmla="*/ 0 h 150"/>
                    <a:gd name="T4" fmla="*/ 0 w 142"/>
                    <a:gd name="T5" fmla="*/ 16 h 150"/>
                    <a:gd name="T6" fmla="*/ 0 w 142"/>
                    <a:gd name="T7" fmla="*/ 17 h 150"/>
                    <a:gd name="T8" fmla="*/ 16 w 142"/>
                    <a:gd name="T9" fmla="*/ 1 h 150"/>
                    <a:gd name="T10" fmla="*/ 16 w 142"/>
                    <a:gd name="T11" fmla="*/ 0 h 150"/>
                    <a:gd name="T12" fmla="*/ 16 w 142"/>
                    <a:gd name="T13" fmla="*/ 0 h 15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2"/>
                    <a:gd name="T22" fmla="*/ 0 h 150"/>
                    <a:gd name="T23" fmla="*/ 142 w 142"/>
                    <a:gd name="T24" fmla="*/ 150 h 15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2" h="150">
                      <a:moveTo>
                        <a:pt x="141" y="0"/>
                      </a:moveTo>
                      <a:lnTo>
                        <a:pt x="141" y="2"/>
                      </a:lnTo>
                      <a:lnTo>
                        <a:pt x="0" y="143"/>
                      </a:lnTo>
                      <a:lnTo>
                        <a:pt x="0" y="150"/>
                      </a:lnTo>
                      <a:lnTo>
                        <a:pt x="142" y="7"/>
                      </a:lnTo>
                      <a:lnTo>
                        <a:pt x="142" y="0"/>
                      </a:lnTo>
                      <a:lnTo>
                        <a:pt x="14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9504" name="Freeform 125"/>
                <p:cNvSpPr>
                  <a:spLocks/>
                </p:cNvSpPr>
                <p:nvPr/>
              </p:nvSpPr>
              <p:spPr bwMode="auto">
                <a:xfrm>
                  <a:off x="1542" y="3377"/>
                  <a:ext cx="48" cy="50"/>
                </a:xfrm>
                <a:custGeom>
                  <a:avLst/>
                  <a:gdLst>
                    <a:gd name="T0" fmla="*/ 16 w 143"/>
                    <a:gd name="T1" fmla="*/ 0 h 150"/>
                    <a:gd name="T2" fmla="*/ 16 w 143"/>
                    <a:gd name="T3" fmla="*/ 0 h 150"/>
                    <a:gd name="T4" fmla="*/ 0 w 143"/>
                    <a:gd name="T5" fmla="*/ 16 h 150"/>
                    <a:gd name="T6" fmla="*/ 0 w 143"/>
                    <a:gd name="T7" fmla="*/ 17 h 150"/>
                    <a:gd name="T8" fmla="*/ 16 w 143"/>
                    <a:gd name="T9" fmla="*/ 1 h 150"/>
                    <a:gd name="T10" fmla="*/ 16 w 143"/>
                    <a:gd name="T11" fmla="*/ 0 h 150"/>
                    <a:gd name="T12" fmla="*/ 16 w 143"/>
                    <a:gd name="T13" fmla="*/ 0 h 15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3"/>
                    <a:gd name="T22" fmla="*/ 0 h 150"/>
                    <a:gd name="T23" fmla="*/ 143 w 143"/>
                    <a:gd name="T24" fmla="*/ 150 h 15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3" h="150">
                      <a:moveTo>
                        <a:pt x="142" y="0"/>
                      </a:moveTo>
                      <a:lnTo>
                        <a:pt x="142" y="2"/>
                      </a:lnTo>
                      <a:lnTo>
                        <a:pt x="0" y="144"/>
                      </a:lnTo>
                      <a:lnTo>
                        <a:pt x="1" y="150"/>
                      </a:lnTo>
                      <a:lnTo>
                        <a:pt x="143" y="7"/>
                      </a:lnTo>
                      <a:lnTo>
                        <a:pt x="143" y="0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9505" name="Freeform 126"/>
                <p:cNvSpPr>
                  <a:spLocks/>
                </p:cNvSpPr>
                <p:nvPr/>
              </p:nvSpPr>
              <p:spPr bwMode="auto">
                <a:xfrm>
                  <a:off x="1544" y="3391"/>
                  <a:ext cx="48" cy="50"/>
                </a:xfrm>
                <a:custGeom>
                  <a:avLst/>
                  <a:gdLst>
                    <a:gd name="T0" fmla="*/ 16 w 144"/>
                    <a:gd name="T1" fmla="*/ 0 h 150"/>
                    <a:gd name="T2" fmla="*/ 16 w 144"/>
                    <a:gd name="T3" fmla="*/ 0 h 150"/>
                    <a:gd name="T4" fmla="*/ 0 w 144"/>
                    <a:gd name="T5" fmla="*/ 16 h 150"/>
                    <a:gd name="T6" fmla="*/ 0 w 144"/>
                    <a:gd name="T7" fmla="*/ 16 h 150"/>
                    <a:gd name="T8" fmla="*/ 0 w 144"/>
                    <a:gd name="T9" fmla="*/ 16 h 150"/>
                    <a:gd name="T10" fmla="*/ 0 w 144"/>
                    <a:gd name="T11" fmla="*/ 17 h 150"/>
                    <a:gd name="T12" fmla="*/ 16 w 144"/>
                    <a:gd name="T13" fmla="*/ 1 h 150"/>
                    <a:gd name="T14" fmla="*/ 16 w 144"/>
                    <a:gd name="T15" fmla="*/ 0 h 150"/>
                    <a:gd name="T16" fmla="*/ 16 w 144"/>
                    <a:gd name="T17" fmla="*/ 0 h 15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44"/>
                    <a:gd name="T28" fmla="*/ 0 h 150"/>
                    <a:gd name="T29" fmla="*/ 144 w 144"/>
                    <a:gd name="T30" fmla="*/ 150 h 15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44" h="150">
                      <a:moveTo>
                        <a:pt x="142" y="0"/>
                      </a:moveTo>
                      <a:lnTo>
                        <a:pt x="142" y="2"/>
                      </a:lnTo>
                      <a:lnTo>
                        <a:pt x="0" y="144"/>
                      </a:lnTo>
                      <a:lnTo>
                        <a:pt x="0" y="148"/>
                      </a:lnTo>
                      <a:lnTo>
                        <a:pt x="2" y="148"/>
                      </a:lnTo>
                      <a:lnTo>
                        <a:pt x="2" y="150"/>
                      </a:lnTo>
                      <a:lnTo>
                        <a:pt x="144" y="8"/>
                      </a:lnTo>
                      <a:lnTo>
                        <a:pt x="144" y="0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9506" name="Freeform 127"/>
                <p:cNvSpPr>
                  <a:spLocks/>
                </p:cNvSpPr>
                <p:nvPr/>
              </p:nvSpPr>
              <p:spPr bwMode="auto">
                <a:xfrm>
                  <a:off x="1545" y="3405"/>
                  <a:ext cx="48" cy="49"/>
                </a:xfrm>
                <a:custGeom>
                  <a:avLst/>
                  <a:gdLst>
                    <a:gd name="T0" fmla="*/ 16 w 144"/>
                    <a:gd name="T1" fmla="*/ 0 h 149"/>
                    <a:gd name="T2" fmla="*/ 16 w 144"/>
                    <a:gd name="T3" fmla="*/ 0 h 149"/>
                    <a:gd name="T4" fmla="*/ 0 w 144"/>
                    <a:gd name="T5" fmla="*/ 15 h 149"/>
                    <a:gd name="T6" fmla="*/ 0 w 144"/>
                    <a:gd name="T7" fmla="*/ 16 h 149"/>
                    <a:gd name="T8" fmla="*/ 16 w 144"/>
                    <a:gd name="T9" fmla="*/ 1 h 149"/>
                    <a:gd name="T10" fmla="*/ 16 w 144"/>
                    <a:gd name="T11" fmla="*/ 0 h 149"/>
                    <a:gd name="T12" fmla="*/ 16 w 144"/>
                    <a:gd name="T13" fmla="*/ 0 h 14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4"/>
                    <a:gd name="T22" fmla="*/ 0 h 149"/>
                    <a:gd name="T23" fmla="*/ 144 w 144"/>
                    <a:gd name="T24" fmla="*/ 149 h 14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4" h="149">
                      <a:moveTo>
                        <a:pt x="141" y="0"/>
                      </a:moveTo>
                      <a:lnTo>
                        <a:pt x="141" y="1"/>
                      </a:lnTo>
                      <a:lnTo>
                        <a:pt x="0" y="142"/>
                      </a:lnTo>
                      <a:lnTo>
                        <a:pt x="0" y="149"/>
                      </a:lnTo>
                      <a:lnTo>
                        <a:pt x="144" y="5"/>
                      </a:lnTo>
                      <a:lnTo>
                        <a:pt x="142" y="0"/>
                      </a:lnTo>
                      <a:lnTo>
                        <a:pt x="14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9507" name="Freeform 128"/>
                <p:cNvSpPr>
                  <a:spLocks/>
                </p:cNvSpPr>
                <p:nvPr/>
              </p:nvSpPr>
              <p:spPr bwMode="auto">
                <a:xfrm>
                  <a:off x="1547" y="3418"/>
                  <a:ext cx="47" cy="50"/>
                </a:xfrm>
                <a:custGeom>
                  <a:avLst/>
                  <a:gdLst>
                    <a:gd name="T0" fmla="*/ 15 w 142"/>
                    <a:gd name="T1" fmla="*/ 0 h 149"/>
                    <a:gd name="T2" fmla="*/ 15 w 142"/>
                    <a:gd name="T3" fmla="*/ 0 h 149"/>
                    <a:gd name="T4" fmla="*/ 0 w 142"/>
                    <a:gd name="T5" fmla="*/ 16 h 149"/>
                    <a:gd name="T6" fmla="*/ 0 w 142"/>
                    <a:gd name="T7" fmla="*/ 17 h 149"/>
                    <a:gd name="T8" fmla="*/ 16 w 142"/>
                    <a:gd name="T9" fmla="*/ 1 h 149"/>
                    <a:gd name="T10" fmla="*/ 16 w 142"/>
                    <a:gd name="T11" fmla="*/ 0 h 149"/>
                    <a:gd name="T12" fmla="*/ 15 w 142"/>
                    <a:gd name="T13" fmla="*/ 0 h 14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2"/>
                    <a:gd name="T22" fmla="*/ 0 h 149"/>
                    <a:gd name="T23" fmla="*/ 142 w 142"/>
                    <a:gd name="T24" fmla="*/ 149 h 14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2" h="149">
                      <a:moveTo>
                        <a:pt x="140" y="0"/>
                      </a:moveTo>
                      <a:lnTo>
                        <a:pt x="140" y="1"/>
                      </a:lnTo>
                      <a:lnTo>
                        <a:pt x="0" y="142"/>
                      </a:lnTo>
                      <a:lnTo>
                        <a:pt x="0" y="149"/>
                      </a:lnTo>
                      <a:lnTo>
                        <a:pt x="142" y="7"/>
                      </a:lnTo>
                      <a:lnTo>
                        <a:pt x="142" y="0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9508" name="Freeform 129"/>
                <p:cNvSpPr>
                  <a:spLocks/>
                </p:cNvSpPr>
                <p:nvPr/>
              </p:nvSpPr>
              <p:spPr bwMode="auto">
                <a:xfrm>
                  <a:off x="1548" y="3432"/>
                  <a:ext cx="47" cy="50"/>
                </a:xfrm>
                <a:custGeom>
                  <a:avLst/>
                  <a:gdLst>
                    <a:gd name="T0" fmla="*/ 15 w 142"/>
                    <a:gd name="T1" fmla="*/ 0 h 150"/>
                    <a:gd name="T2" fmla="*/ 15 w 142"/>
                    <a:gd name="T3" fmla="*/ 0 h 150"/>
                    <a:gd name="T4" fmla="*/ 0 w 142"/>
                    <a:gd name="T5" fmla="*/ 16 h 150"/>
                    <a:gd name="T6" fmla="*/ 0 w 142"/>
                    <a:gd name="T7" fmla="*/ 17 h 150"/>
                    <a:gd name="T8" fmla="*/ 16 w 142"/>
                    <a:gd name="T9" fmla="*/ 1 h 150"/>
                    <a:gd name="T10" fmla="*/ 16 w 142"/>
                    <a:gd name="T11" fmla="*/ 0 h 150"/>
                    <a:gd name="T12" fmla="*/ 15 w 142"/>
                    <a:gd name="T13" fmla="*/ 0 h 15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2"/>
                    <a:gd name="T22" fmla="*/ 0 h 150"/>
                    <a:gd name="T23" fmla="*/ 142 w 142"/>
                    <a:gd name="T24" fmla="*/ 150 h 15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2" h="150">
                      <a:moveTo>
                        <a:pt x="140" y="0"/>
                      </a:moveTo>
                      <a:lnTo>
                        <a:pt x="140" y="2"/>
                      </a:lnTo>
                      <a:lnTo>
                        <a:pt x="0" y="143"/>
                      </a:lnTo>
                      <a:lnTo>
                        <a:pt x="0" y="150"/>
                      </a:lnTo>
                      <a:lnTo>
                        <a:pt x="142" y="7"/>
                      </a:lnTo>
                      <a:lnTo>
                        <a:pt x="142" y="0"/>
                      </a:lnTo>
                      <a:lnTo>
                        <a:pt x="14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9509" name="Freeform 130"/>
                <p:cNvSpPr>
                  <a:spLocks/>
                </p:cNvSpPr>
                <p:nvPr/>
              </p:nvSpPr>
              <p:spPr bwMode="auto">
                <a:xfrm>
                  <a:off x="1549" y="3446"/>
                  <a:ext cx="48" cy="50"/>
                </a:xfrm>
                <a:custGeom>
                  <a:avLst/>
                  <a:gdLst>
                    <a:gd name="T0" fmla="*/ 16 w 143"/>
                    <a:gd name="T1" fmla="*/ 0 h 149"/>
                    <a:gd name="T2" fmla="*/ 16 w 143"/>
                    <a:gd name="T3" fmla="*/ 0 h 149"/>
                    <a:gd name="T4" fmla="*/ 0 w 143"/>
                    <a:gd name="T5" fmla="*/ 16 h 149"/>
                    <a:gd name="T6" fmla="*/ 0 w 143"/>
                    <a:gd name="T7" fmla="*/ 17 h 149"/>
                    <a:gd name="T8" fmla="*/ 16 w 143"/>
                    <a:gd name="T9" fmla="*/ 1 h 149"/>
                    <a:gd name="T10" fmla="*/ 16 w 143"/>
                    <a:gd name="T11" fmla="*/ 0 h 149"/>
                    <a:gd name="T12" fmla="*/ 16 w 143"/>
                    <a:gd name="T13" fmla="*/ 0 h 14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3"/>
                    <a:gd name="T22" fmla="*/ 0 h 149"/>
                    <a:gd name="T23" fmla="*/ 143 w 143"/>
                    <a:gd name="T24" fmla="*/ 149 h 14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3" h="149">
                      <a:moveTo>
                        <a:pt x="142" y="0"/>
                      </a:moveTo>
                      <a:lnTo>
                        <a:pt x="142" y="1"/>
                      </a:lnTo>
                      <a:lnTo>
                        <a:pt x="0" y="143"/>
                      </a:lnTo>
                      <a:lnTo>
                        <a:pt x="1" y="149"/>
                      </a:lnTo>
                      <a:lnTo>
                        <a:pt x="143" y="7"/>
                      </a:lnTo>
                      <a:lnTo>
                        <a:pt x="143" y="0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9510" name="Freeform 131"/>
                <p:cNvSpPr>
                  <a:spLocks/>
                </p:cNvSpPr>
                <p:nvPr/>
              </p:nvSpPr>
              <p:spPr bwMode="auto">
                <a:xfrm>
                  <a:off x="1550" y="3460"/>
                  <a:ext cx="48" cy="49"/>
                </a:xfrm>
                <a:custGeom>
                  <a:avLst/>
                  <a:gdLst>
                    <a:gd name="T0" fmla="*/ 16 w 143"/>
                    <a:gd name="T1" fmla="*/ 0 h 149"/>
                    <a:gd name="T2" fmla="*/ 16 w 143"/>
                    <a:gd name="T3" fmla="*/ 0 h 149"/>
                    <a:gd name="T4" fmla="*/ 0 w 143"/>
                    <a:gd name="T5" fmla="*/ 15 h 149"/>
                    <a:gd name="T6" fmla="*/ 0 w 143"/>
                    <a:gd name="T7" fmla="*/ 16 h 149"/>
                    <a:gd name="T8" fmla="*/ 0 w 143"/>
                    <a:gd name="T9" fmla="*/ 16 h 149"/>
                    <a:gd name="T10" fmla="*/ 0 w 143"/>
                    <a:gd name="T11" fmla="*/ 16 h 149"/>
                    <a:gd name="T12" fmla="*/ 16 w 143"/>
                    <a:gd name="T13" fmla="*/ 1 h 149"/>
                    <a:gd name="T14" fmla="*/ 16 w 143"/>
                    <a:gd name="T15" fmla="*/ 0 h 149"/>
                    <a:gd name="T16" fmla="*/ 16 w 143"/>
                    <a:gd name="T17" fmla="*/ 0 h 14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43"/>
                    <a:gd name="T28" fmla="*/ 0 h 149"/>
                    <a:gd name="T29" fmla="*/ 143 w 143"/>
                    <a:gd name="T30" fmla="*/ 149 h 149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43" h="149">
                      <a:moveTo>
                        <a:pt x="142" y="0"/>
                      </a:moveTo>
                      <a:lnTo>
                        <a:pt x="142" y="1"/>
                      </a:lnTo>
                      <a:lnTo>
                        <a:pt x="0" y="144"/>
                      </a:lnTo>
                      <a:lnTo>
                        <a:pt x="0" y="148"/>
                      </a:lnTo>
                      <a:lnTo>
                        <a:pt x="1" y="148"/>
                      </a:lnTo>
                      <a:lnTo>
                        <a:pt x="1" y="149"/>
                      </a:lnTo>
                      <a:lnTo>
                        <a:pt x="143" y="7"/>
                      </a:lnTo>
                      <a:lnTo>
                        <a:pt x="143" y="0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9511" name="Freeform 132"/>
                <p:cNvSpPr>
                  <a:spLocks/>
                </p:cNvSpPr>
                <p:nvPr/>
              </p:nvSpPr>
              <p:spPr bwMode="auto">
                <a:xfrm>
                  <a:off x="1559" y="3474"/>
                  <a:ext cx="40" cy="40"/>
                </a:xfrm>
                <a:custGeom>
                  <a:avLst/>
                  <a:gdLst>
                    <a:gd name="T0" fmla="*/ 13 w 120"/>
                    <a:gd name="T1" fmla="*/ 0 h 121"/>
                    <a:gd name="T2" fmla="*/ 13 w 120"/>
                    <a:gd name="T3" fmla="*/ 0 h 121"/>
                    <a:gd name="T4" fmla="*/ 0 w 120"/>
                    <a:gd name="T5" fmla="*/ 13 h 121"/>
                    <a:gd name="T6" fmla="*/ 1 w 120"/>
                    <a:gd name="T7" fmla="*/ 13 h 121"/>
                    <a:gd name="T8" fmla="*/ 1 w 120"/>
                    <a:gd name="T9" fmla="*/ 13 h 121"/>
                    <a:gd name="T10" fmla="*/ 13 w 120"/>
                    <a:gd name="T11" fmla="*/ 1 h 121"/>
                    <a:gd name="T12" fmla="*/ 13 w 120"/>
                    <a:gd name="T13" fmla="*/ 0 h 121"/>
                    <a:gd name="T14" fmla="*/ 13 w 120"/>
                    <a:gd name="T15" fmla="*/ 0 h 121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20"/>
                    <a:gd name="T25" fmla="*/ 0 h 121"/>
                    <a:gd name="T26" fmla="*/ 120 w 120"/>
                    <a:gd name="T27" fmla="*/ 121 h 121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20" h="121">
                      <a:moveTo>
                        <a:pt x="118" y="0"/>
                      </a:moveTo>
                      <a:lnTo>
                        <a:pt x="118" y="1"/>
                      </a:lnTo>
                      <a:lnTo>
                        <a:pt x="0" y="121"/>
                      </a:lnTo>
                      <a:lnTo>
                        <a:pt x="7" y="121"/>
                      </a:lnTo>
                      <a:lnTo>
                        <a:pt x="7" y="119"/>
                      </a:lnTo>
                      <a:lnTo>
                        <a:pt x="120" y="5"/>
                      </a:lnTo>
                      <a:lnTo>
                        <a:pt x="119" y="0"/>
                      </a:lnTo>
                      <a:lnTo>
                        <a:pt x="11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9512" name="Freeform 133"/>
                <p:cNvSpPr>
                  <a:spLocks/>
                </p:cNvSpPr>
                <p:nvPr/>
              </p:nvSpPr>
              <p:spPr bwMode="auto">
                <a:xfrm>
                  <a:off x="1574" y="3487"/>
                  <a:ext cx="26" cy="27"/>
                </a:xfrm>
                <a:custGeom>
                  <a:avLst/>
                  <a:gdLst>
                    <a:gd name="T0" fmla="*/ 8 w 80"/>
                    <a:gd name="T1" fmla="*/ 0 h 82"/>
                    <a:gd name="T2" fmla="*/ 8 w 80"/>
                    <a:gd name="T3" fmla="*/ 0 h 82"/>
                    <a:gd name="T4" fmla="*/ 0 w 80"/>
                    <a:gd name="T5" fmla="*/ 9 h 82"/>
                    <a:gd name="T6" fmla="*/ 1 w 80"/>
                    <a:gd name="T7" fmla="*/ 9 h 82"/>
                    <a:gd name="T8" fmla="*/ 1 w 80"/>
                    <a:gd name="T9" fmla="*/ 9 h 82"/>
                    <a:gd name="T10" fmla="*/ 8 w 80"/>
                    <a:gd name="T11" fmla="*/ 1 h 82"/>
                    <a:gd name="T12" fmla="*/ 8 w 80"/>
                    <a:gd name="T13" fmla="*/ 0 h 82"/>
                    <a:gd name="T14" fmla="*/ 8 w 80"/>
                    <a:gd name="T15" fmla="*/ 0 h 8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80"/>
                    <a:gd name="T25" fmla="*/ 0 h 82"/>
                    <a:gd name="T26" fmla="*/ 80 w 80"/>
                    <a:gd name="T27" fmla="*/ 82 h 82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80" h="82">
                      <a:moveTo>
                        <a:pt x="79" y="0"/>
                      </a:moveTo>
                      <a:lnTo>
                        <a:pt x="79" y="2"/>
                      </a:lnTo>
                      <a:lnTo>
                        <a:pt x="0" y="82"/>
                      </a:lnTo>
                      <a:lnTo>
                        <a:pt x="7" y="82"/>
                      </a:lnTo>
                      <a:lnTo>
                        <a:pt x="7" y="80"/>
                      </a:lnTo>
                      <a:lnTo>
                        <a:pt x="80" y="8"/>
                      </a:lnTo>
                      <a:lnTo>
                        <a:pt x="80" y="0"/>
                      </a:lnTo>
                      <a:lnTo>
                        <a:pt x="7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9513" name="Freeform 134"/>
                <p:cNvSpPr>
                  <a:spLocks/>
                </p:cNvSpPr>
                <p:nvPr/>
              </p:nvSpPr>
              <p:spPr bwMode="auto">
                <a:xfrm>
                  <a:off x="1589" y="3501"/>
                  <a:ext cx="13" cy="13"/>
                </a:xfrm>
                <a:custGeom>
                  <a:avLst/>
                  <a:gdLst>
                    <a:gd name="T0" fmla="*/ 4 w 39"/>
                    <a:gd name="T1" fmla="*/ 0 h 40"/>
                    <a:gd name="T2" fmla="*/ 4 w 39"/>
                    <a:gd name="T3" fmla="*/ 0 h 40"/>
                    <a:gd name="T4" fmla="*/ 0 w 39"/>
                    <a:gd name="T5" fmla="*/ 4 h 40"/>
                    <a:gd name="T6" fmla="*/ 1 w 39"/>
                    <a:gd name="T7" fmla="*/ 4 h 40"/>
                    <a:gd name="T8" fmla="*/ 1 w 39"/>
                    <a:gd name="T9" fmla="*/ 4 h 40"/>
                    <a:gd name="T10" fmla="*/ 4 w 39"/>
                    <a:gd name="T11" fmla="*/ 1 h 40"/>
                    <a:gd name="T12" fmla="*/ 4 w 39"/>
                    <a:gd name="T13" fmla="*/ 0 h 40"/>
                    <a:gd name="T14" fmla="*/ 4 w 39"/>
                    <a:gd name="T15" fmla="*/ 0 h 40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39"/>
                    <a:gd name="T25" fmla="*/ 0 h 40"/>
                    <a:gd name="T26" fmla="*/ 39 w 39"/>
                    <a:gd name="T27" fmla="*/ 40 h 40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39" h="40">
                      <a:moveTo>
                        <a:pt x="38" y="0"/>
                      </a:moveTo>
                      <a:lnTo>
                        <a:pt x="38" y="1"/>
                      </a:lnTo>
                      <a:lnTo>
                        <a:pt x="0" y="40"/>
                      </a:lnTo>
                      <a:lnTo>
                        <a:pt x="7" y="40"/>
                      </a:lnTo>
                      <a:lnTo>
                        <a:pt x="7" y="38"/>
                      </a:lnTo>
                      <a:lnTo>
                        <a:pt x="39" y="7"/>
                      </a:lnTo>
                      <a:lnTo>
                        <a:pt x="39" y="0"/>
                      </a:lnTo>
                      <a:lnTo>
                        <a:pt x="3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9514" name="Oval 135"/>
                <p:cNvSpPr>
                  <a:spLocks noChangeArrowheads="1"/>
                </p:cNvSpPr>
                <p:nvPr/>
              </p:nvSpPr>
              <p:spPr bwMode="auto">
                <a:xfrm>
                  <a:off x="1687" y="3248"/>
                  <a:ext cx="18" cy="18"/>
                </a:xfrm>
                <a:prstGeom prst="ellipse">
                  <a:avLst/>
                </a:prstGeom>
                <a:solidFill>
                  <a:srgbClr val="21212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15" name="Freeform 136"/>
                <p:cNvSpPr>
                  <a:spLocks/>
                </p:cNvSpPr>
                <p:nvPr/>
              </p:nvSpPr>
              <p:spPr bwMode="auto">
                <a:xfrm>
                  <a:off x="1683" y="3245"/>
                  <a:ext cx="25" cy="24"/>
                </a:xfrm>
                <a:custGeom>
                  <a:avLst/>
                  <a:gdLst>
                    <a:gd name="T0" fmla="*/ 0 w 74"/>
                    <a:gd name="T1" fmla="*/ 4 h 74"/>
                    <a:gd name="T2" fmla="*/ 0 w 74"/>
                    <a:gd name="T3" fmla="*/ 6 h 74"/>
                    <a:gd name="T4" fmla="*/ 1 w 74"/>
                    <a:gd name="T5" fmla="*/ 6 h 74"/>
                    <a:gd name="T6" fmla="*/ 2 w 74"/>
                    <a:gd name="T7" fmla="*/ 7 h 74"/>
                    <a:gd name="T8" fmla="*/ 4 w 74"/>
                    <a:gd name="T9" fmla="*/ 8 h 74"/>
                    <a:gd name="T10" fmla="*/ 6 w 74"/>
                    <a:gd name="T11" fmla="*/ 7 h 74"/>
                    <a:gd name="T12" fmla="*/ 7 w 74"/>
                    <a:gd name="T13" fmla="*/ 6 h 74"/>
                    <a:gd name="T14" fmla="*/ 8 w 74"/>
                    <a:gd name="T15" fmla="*/ 6 h 74"/>
                    <a:gd name="T16" fmla="*/ 8 w 74"/>
                    <a:gd name="T17" fmla="*/ 4 h 74"/>
                    <a:gd name="T18" fmla="*/ 8 w 74"/>
                    <a:gd name="T19" fmla="*/ 2 h 74"/>
                    <a:gd name="T20" fmla="*/ 7 w 74"/>
                    <a:gd name="T21" fmla="*/ 1 h 74"/>
                    <a:gd name="T22" fmla="*/ 6 w 74"/>
                    <a:gd name="T23" fmla="*/ 0 h 74"/>
                    <a:gd name="T24" fmla="*/ 4 w 74"/>
                    <a:gd name="T25" fmla="*/ 0 h 74"/>
                    <a:gd name="T26" fmla="*/ 2 w 74"/>
                    <a:gd name="T27" fmla="*/ 0 h 74"/>
                    <a:gd name="T28" fmla="*/ 1 w 74"/>
                    <a:gd name="T29" fmla="*/ 1 h 74"/>
                    <a:gd name="T30" fmla="*/ 0 w 74"/>
                    <a:gd name="T31" fmla="*/ 2 h 74"/>
                    <a:gd name="T32" fmla="*/ 0 w 74"/>
                    <a:gd name="T33" fmla="*/ 4 h 74"/>
                    <a:gd name="T34" fmla="*/ 2 w 74"/>
                    <a:gd name="T35" fmla="*/ 4 h 74"/>
                    <a:gd name="T36" fmla="*/ 2 w 74"/>
                    <a:gd name="T37" fmla="*/ 3 h 74"/>
                    <a:gd name="T38" fmla="*/ 3 w 74"/>
                    <a:gd name="T39" fmla="*/ 3 h 74"/>
                    <a:gd name="T40" fmla="*/ 3 w 74"/>
                    <a:gd name="T41" fmla="*/ 2 h 74"/>
                    <a:gd name="T42" fmla="*/ 4 w 74"/>
                    <a:gd name="T43" fmla="*/ 2 h 74"/>
                    <a:gd name="T44" fmla="*/ 5 w 74"/>
                    <a:gd name="T45" fmla="*/ 2 h 74"/>
                    <a:gd name="T46" fmla="*/ 6 w 74"/>
                    <a:gd name="T47" fmla="*/ 3 h 74"/>
                    <a:gd name="T48" fmla="*/ 6 w 74"/>
                    <a:gd name="T49" fmla="*/ 3 h 74"/>
                    <a:gd name="T50" fmla="*/ 6 w 74"/>
                    <a:gd name="T51" fmla="*/ 4 h 74"/>
                    <a:gd name="T52" fmla="*/ 6 w 74"/>
                    <a:gd name="T53" fmla="*/ 5 h 74"/>
                    <a:gd name="T54" fmla="*/ 6 w 74"/>
                    <a:gd name="T55" fmla="*/ 5 h 74"/>
                    <a:gd name="T56" fmla="*/ 5 w 74"/>
                    <a:gd name="T57" fmla="*/ 6 h 74"/>
                    <a:gd name="T58" fmla="*/ 4 w 74"/>
                    <a:gd name="T59" fmla="*/ 6 h 74"/>
                    <a:gd name="T60" fmla="*/ 3 w 74"/>
                    <a:gd name="T61" fmla="*/ 6 h 74"/>
                    <a:gd name="T62" fmla="*/ 3 w 74"/>
                    <a:gd name="T63" fmla="*/ 5 h 74"/>
                    <a:gd name="T64" fmla="*/ 2 w 74"/>
                    <a:gd name="T65" fmla="*/ 5 h 74"/>
                    <a:gd name="T66" fmla="*/ 2 w 74"/>
                    <a:gd name="T67" fmla="*/ 4 h 74"/>
                    <a:gd name="T68" fmla="*/ 0 w 74"/>
                    <a:gd name="T69" fmla="*/ 4 h 74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74"/>
                    <a:gd name="T106" fmla="*/ 0 h 74"/>
                    <a:gd name="T107" fmla="*/ 74 w 74"/>
                    <a:gd name="T108" fmla="*/ 74 h 74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74" h="74">
                      <a:moveTo>
                        <a:pt x="0" y="37"/>
                      </a:moveTo>
                      <a:lnTo>
                        <a:pt x="4" y="51"/>
                      </a:lnTo>
                      <a:lnTo>
                        <a:pt x="11" y="63"/>
                      </a:lnTo>
                      <a:lnTo>
                        <a:pt x="22" y="70"/>
                      </a:lnTo>
                      <a:lnTo>
                        <a:pt x="37" y="74"/>
                      </a:lnTo>
                      <a:lnTo>
                        <a:pt x="52" y="71"/>
                      </a:lnTo>
                      <a:lnTo>
                        <a:pt x="63" y="63"/>
                      </a:lnTo>
                      <a:lnTo>
                        <a:pt x="70" y="51"/>
                      </a:lnTo>
                      <a:lnTo>
                        <a:pt x="74" y="37"/>
                      </a:lnTo>
                      <a:lnTo>
                        <a:pt x="70" y="23"/>
                      </a:lnTo>
                      <a:lnTo>
                        <a:pt x="63" y="11"/>
                      </a:lnTo>
                      <a:lnTo>
                        <a:pt x="52" y="4"/>
                      </a:lnTo>
                      <a:lnTo>
                        <a:pt x="37" y="0"/>
                      </a:lnTo>
                      <a:lnTo>
                        <a:pt x="22" y="4"/>
                      </a:lnTo>
                      <a:lnTo>
                        <a:pt x="11" y="11"/>
                      </a:lnTo>
                      <a:lnTo>
                        <a:pt x="4" y="23"/>
                      </a:lnTo>
                      <a:lnTo>
                        <a:pt x="0" y="37"/>
                      </a:lnTo>
                      <a:lnTo>
                        <a:pt x="20" y="37"/>
                      </a:lnTo>
                      <a:lnTo>
                        <a:pt x="21" y="31"/>
                      </a:lnTo>
                      <a:lnTo>
                        <a:pt x="25" y="26"/>
                      </a:lnTo>
                      <a:lnTo>
                        <a:pt x="31" y="21"/>
                      </a:lnTo>
                      <a:lnTo>
                        <a:pt x="37" y="20"/>
                      </a:lnTo>
                      <a:lnTo>
                        <a:pt x="44" y="21"/>
                      </a:lnTo>
                      <a:lnTo>
                        <a:pt x="49" y="26"/>
                      </a:lnTo>
                      <a:lnTo>
                        <a:pt x="53" y="31"/>
                      </a:lnTo>
                      <a:lnTo>
                        <a:pt x="55" y="37"/>
                      </a:lnTo>
                      <a:lnTo>
                        <a:pt x="53" y="43"/>
                      </a:lnTo>
                      <a:lnTo>
                        <a:pt x="49" y="48"/>
                      </a:lnTo>
                      <a:lnTo>
                        <a:pt x="44" y="53"/>
                      </a:lnTo>
                      <a:lnTo>
                        <a:pt x="37" y="54"/>
                      </a:lnTo>
                      <a:lnTo>
                        <a:pt x="31" y="53"/>
                      </a:lnTo>
                      <a:lnTo>
                        <a:pt x="25" y="48"/>
                      </a:lnTo>
                      <a:lnTo>
                        <a:pt x="21" y="43"/>
                      </a:lnTo>
                      <a:lnTo>
                        <a:pt x="20" y="37"/>
                      </a:lnTo>
                      <a:lnTo>
                        <a:pt x="0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9516" name="Freeform 137"/>
                <p:cNvSpPr>
                  <a:spLocks/>
                </p:cNvSpPr>
                <p:nvPr/>
              </p:nvSpPr>
              <p:spPr bwMode="auto">
                <a:xfrm>
                  <a:off x="1688" y="3254"/>
                  <a:ext cx="33" cy="25"/>
                </a:xfrm>
                <a:custGeom>
                  <a:avLst/>
                  <a:gdLst>
                    <a:gd name="T0" fmla="*/ 4 w 99"/>
                    <a:gd name="T1" fmla="*/ 0 h 77"/>
                    <a:gd name="T2" fmla="*/ 4 w 99"/>
                    <a:gd name="T3" fmla="*/ 1 h 77"/>
                    <a:gd name="T4" fmla="*/ 4 w 99"/>
                    <a:gd name="T5" fmla="*/ 2 h 77"/>
                    <a:gd name="T6" fmla="*/ 4 w 99"/>
                    <a:gd name="T7" fmla="*/ 2 h 77"/>
                    <a:gd name="T8" fmla="*/ 4 w 99"/>
                    <a:gd name="T9" fmla="*/ 2 h 77"/>
                    <a:gd name="T10" fmla="*/ 0 w 99"/>
                    <a:gd name="T11" fmla="*/ 3 h 77"/>
                    <a:gd name="T12" fmla="*/ 0 w 99"/>
                    <a:gd name="T13" fmla="*/ 8 h 77"/>
                    <a:gd name="T14" fmla="*/ 7 w 99"/>
                    <a:gd name="T15" fmla="*/ 8 h 77"/>
                    <a:gd name="T16" fmla="*/ 6 w 99"/>
                    <a:gd name="T17" fmla="*/ 8 h 77"/>
                    <a:gd name="T18" fmla="*/ 9 w 99"/>
                    <a:gd name="T19" fmla="*/ 6 h 77"/>
                    <a:gd name="T20" fmla="*/ 11 w 99"/>
                    <a:gd name="T21" fmla="*/ 4 h 77"/>
                    <a:gd name="T22" fmla="*/ 11 w 99"/>
                    <a:gd name="T23" fmla="*/ 2 h 77"/>
                    <a:gd name="T24" fmla="*/ 11 w 99"/>
                    <a:gd name="T25" fmla="*/ 0 h 77"/>
                    <a:gd name="T26" fmla="*/ 4 w 99"/>
                    <a:gd name="T27" fmla="*/ 0 h 7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99"/>
                    <a:gd name="T43" fmla="*/ 0 h 77"/>
                    <a:gd name="T44" fmla="*/ 99 w 99"/>
                    <a:gd name="T45" fmla="*/ 77 h 77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99" h="77">
                      <a:moveTo>
                        <a:pt x="40" y="0"/>
                      </a:moveTo>
                      <a:lnTo>
                        <a:pt x="40" y="9"/>
                      </a:lnTo>
                      <a:lnTo>
                        <a:pt x="38" y="16"/>
                      </a:lnTo>
                      <a:lnTo>
                        <a:pt x="37" y="19"/>
                      </a:lnTo>
                      <a:lnTo>
                        <a:pt x="34" y="20"/>
                      </a:lnTo>
                      <a:lnTo>
                        <a:pt x="0" y="26"/>
                      </a:lnTo>
                      <a:lnTo>
                        <a:pt x="0" y="77"/>
                      </a:lnTo>
                      <a:lnTo>
                        <a:pt x="59" y="77"/>
                      </a:lnTo>
                      <a:lnTo>
                        <a:pt x="57" y="77"/>
                      </a:lnTo>
                      <a:lnTo>
                        <a:pt x="79" y="61"/>
                      </a:lnTo>
                      <a:lnTo>
                        <a:pt x="95" y="38"/>
                      </a:lnTo>
                      <a:lnTo>
                        <a:pt x="99" y="14"/>
                      </a:lnTo>
                      <a:lnTo>
                        <a:pt x="99" y="0"/>
                      </a:lnTo>
                      <a:lnTo>
                        <a:pt x="4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9517" name="Freeform 138"/>
                <p:cNvSpPr>
                  <a:spLocks/>
                </p:cNvSpPr>
                <p:nvPr/>
              </p:nvSpPr>
              <p:spPr bwMode="auto">
                <a:xfrm>
                  <a:off x="1670" y="3254"/>
                  <a:ext cx="33" cy="25"/>
                </a:xfrm>
                <a:custGeom>
                  <a:avLst/>
                  <a:gdLst>
                    <a:gd name="T0" fmla="*/ 0 w 99"/>
                    <a:gd name="T1" fmla="*/ 0 h 77"/>
                    <a:gd name="T2" fmla="*/ 0 w 99"/>
                    <a:gd name="T3" fmla="*/ 2 h 77"/>
                    <a:gd name="T4" fmla="*/ 0 w 99"/>
                    <a:gd name="T5" fmla="*/ 4 h 77"/>
                    <a:gd name="T6" fmla="*/ 2 w 99"/>
                    <a:gd name="T7" fmla="*/ 6 h 77"/>
                    <a:gd name="T8" fmla="*/ 5 w 99"/>
                    <a:gd name="T9" fmla="*/ 8 h 77"/>
                    <a:gd name="T10" fmla="*/ 4 w 99"/>
                    <a:gd name="T11" fmla="*/ 8 h 77"/>
                    <a:gd name="T12" fmla="*/ 11 w 99"/>
                    <a:gd name="T13" fmla="*/ 8 h 77"/>
                    <a:gd name="T14" fmla="*/ 11 w 99"/>
                    <a:gd name="T15" fmla="*/ 3 h 77"/>
                    <a:gd name="T16" fmla="*/ 7 w 99"/>
                    <a:gd name="T17" fmla="*/ 2 h 77"/>
                    <a:gd name="T18" fmla="*/ 7 w 99"/>
                    <a:gd name="T19" fmla="*/ 2 h 77"/>
                    <a:gd name="T20" fmla="*/ 7 w 99"/>
                    <a:gd name="T21" fmla="*/ 2 h 77"/>
                    <a:gd name="T22" fmla="*/ 7 w 99"/>
                    <a:gd name="T23" fmla="*/ 1 h 77"/>
                    <a:gd name="T24" fmla="*/ 7 w 99"/>
                    <a:gd name="T25" fmla="*/ 0 h 77"/>
                    <a:gd name="T26" fmla="*/ 0 w 99"/>
                    <a:gd name="T27" fmla="*/ 0 h 7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99"/>
                    <a:gd name="T43" fmla="*/ 0 h 77"/>
                    <a:gd name="T44" fmla="*/ 99 w 99"/>
                    <a:gd name="T45" fmla="*/ 77 h 77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99" h="77">
                      <a:moveTo>
                        <a:pt x="0" y="0"/>
                      </a:moveTo>
                      <a:lnTo>
                        <a:pt x="0" y="14"/>
                      </a:lnTo>
                      <a:lnTo>
                        <a:pt x="4" y="38"/>
                      </a:lnTo>
                      <a:lnTo>
                        <a:pt x="20" y="61"/>
                      </a:lnTo>
                      <a:lnTo>
                        <a:pt x="42" y="77"/>
                      </a:lnTo>
                      <a:lnTo>
                        <a:pt x="40" y="77"/>
                      </a:lnTo>
                      <a:lnTo>
                        <a:pt x="99" y="77"/>
                      </a:lnTo>
                      <a:lnTo>
                        <a:pt x="99" y="27"/>
                      </a:lnTo>
                      <a:lnTo>
                        <a:pt x="65" y="20"/>
                      </a:lnTo>
                      <a:lnTo>
                        <a:pt x="62" y="19"/>
                      </a:lnTo>
                      <a:lnTo>
                        <a:pt x="61" y="16"/>
                      </a:lnTo>
                      <a:lnTo>
                        <a:pt x="59" y="9"/>
                      </a:lnTo>
                      <a:lnTo>
                        <a:pt x="5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9518" name="Freeform 139"/>
                <p:cNvSpPr>
                  <a:spLocks/>
                </p:cNvSpPr>
                <p:nvPr/>
              </p:nvSpPr>
              <p:spPr bwMode="auto">
                <a:xfrm>
                  <a:off x="1526" y="3257"/>
                  <a:ext cx="159" cy="35"/>
                </a:xfrm>
                <a:custGeom>
                  <a:avLst/>
                  <a:gdLst>
                    <a:gd name="T0" fmla="*/ 52 w 476"/>
                    <a:gd name="T1" fmla="*/ 0 h 104"/>
                    <a:gd name="T2" fmla="*/ 18 w 476"/>
                    <a:gd name="T3" fmla="*/ 9 h 104"/>
                    <a:gd name="T4" fmla="*/ 0 w 476"/>
                    <a:gd name="T5" fmla="*/ 9 h 104"/>
                    <a:gd name="T6" fmla="*/ 0 w 476"/>
                    <a:gd name="T7" fmla="*/ 12 h 104"/>
                    <a:gd name="T8" fmla="*/ 18 w 476"/>
                    <a:gd name="T9" fmla="*/ 12 h 104"/>
                    <a:gd name="T10" fmla="*/ 53 w 476"/>
                    <a:gd name="T11" fmla="*/ 2 h 104"/>
                    <a:gd name="T12" fmla="*/ 52 w 476"/>
                    <a:gd name="T13" fmla="*/ 0 h 10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76"/>
                    <a:gd name="T22" fmla="*/ 0 h 104"/>
                    <a:gd name="T23" fmla="*/ 476 w 476"/>
                    <a:gd name="T24" fmla="*/ 104 h 10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76" h="104">
                      <a:moveTo>
                        <a:pt x="471" y="0"/>
                      </a:moveTo>
                      <a:lnTo>
                        <a:pt x="159" y="8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161" y="104"/>
                      </a:lnTo>
                      <a:lnTo>
                        <a:pt x="476" y="20"/>
                      </a:lnTo>
                      <a:lnTo>
                        <a:pt x="47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9519" name="Freeform 140"/>
                <p:cNvSpPr>
                  <a:spLocks/>
                </p:cNvSpPr>
                <p:nvPr/>
              </p:nvSpPr>
              <p:spPr bwMode="auto">
                <a:xfrm>
                  <a:off x="1708" y="3257"/>
                  <a:ext cx="158" cy="35"/>
                </a:xfrm>
                <a:custGeom>
                  <a:avLst/>
                  <a:gdLst>
                    <a:gd name="T0" fmla="*/ 0 w 476"/>
                    <a:gd name="T1" fmla="*/ 2 h 104"/>
                    <a:gd name="T2" fmla="*/ 35 w 476"/>
                    <a:gd name="T3" fmla="*/ 12 h 104"/>
                    <a:gd name="T4" fmla="*/ 52 w 476"/>
                    <a:gd name="T5" fmla="*/ 12 h 104"/>
                    <a:gd name="T6" fmla="*/ 52 w 476"/>
                    <a:gd name="T7" fmla="*/ 9 h 104"/>
                    <a:gd name="T8" fmla="*/ 35 w 476"/>
                    <a:gd name="T9" fmla="*/ 9 h 104"/>
                    <a:gd name="T10" fmla="*/ 1 w 476"/>
                    <a:gd name="T11" fmla="*/ 0 h 104"/>
                    <a:gd name="T12" fmla="*/ 0 w 476"/>
                    <a:gd name="T13" fmla="*/ 2 h 10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76"/>
                    <a:gd name="T22" fmla="*/ 0 h 104"/>
                    <a:gd name="T23" fmla="*/ 476 w 476"/>
                    <a:gd name="T24" fmla="*/ 104 h 10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76" h="104">
                      <a:moveTo>
                        <a:pt x="0" y="20"/>
                      </a:moveTo>
                      <a:lnTo>
                        <a:pt x="315" y="104"/>
                      </a:lnTo>
                      <a:lnTo>
                        <a:pt x="476" y="104"/>
                      </a:lnTo>
                      <a:lnTo>
                        <a:pt x="476" y="84"/>
                      </a:lnTo>
                      <a:lnTo>
                        <a:pt x="318" y="84"/>
                      </a:lnTo>
                      <a:lnTo>
                        <a:pt x="6" y="0"/>
                      </a:lnTo>
                      <a:lnTo>
                        <a:pt x="0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9520" name="Freeform 141"/>
                <p:cNvSpPr>
                  <a:spLocks/>
                </p:cNvSpPr>
                <p:nvPr/>
              </p:nvSpPr>
              <p:spPr bwMode="auto">
                <a:xfrm>
                  <a:off x="1547" y="3285"/>
                  <a:ext cx="59" cy="233"/>
                </a:xfrm>
                <a:custGeom>
                  <a:avLst/>
                  <a:gdLst>
                    <a:gd name="T0" fmla="*/ 10 w 179"/>
                    <a:gd name="T1" fmla="*/ 0 h 698"/>
                    <a:gd name="T2" fmla="*/ 17 w 179"/>
                    <a:gd name="T3" fmla="*/ 75 h 698"/>
                    <a:gd name="T4" fmla="*/ 0 w 179"/>
                    <a:gd name="T5" fmla="*/ 75 h 698"/>
                    <a:gd name="T6" fmla="*/ 0 w 179"/>
                    <a:gd name="T7" fmla="*/ 78 h 698"/>
                    <a:gd name="T8" fmla="*/ 19 w 179"/>
                    <a:gd name="T9" fmla="*/ 78 h 698"/>
                    <a:gd name="T10" fmla="*/ 12 w 179"/>
                    <a:gd name="T11" fmla="*/ 0 h 698"/>
                    <a:gd name="T12" fmla="*/ 10 w 179"/>
                    <a:gd name="T13" fmla="*/ 0 h 698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79"/>
                    <a:gd name="T22" fmla="*/ 0 h 698"/>
                    <a:gd name="T23" fmla="*/ 179 w 179"/>
                    <a:gd name="T24" fmla="*/ 698 h 698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79" h="698">
                      <a:moveTo>
                        <a:pt x="94" y="3"/>
                      </a:moveTo>
                      <a:lnTo>
                        <a:pt x="157" y="678"/>
                      </a:lnTo>
                      <a:lnTo>
                        <a:pt x="0" y="678"/>
                      </a:lnTo>
                      <a:lnTo>
                        <a:pt x="0" y="698"/>
                      </a:lnTo>
                      <a:lnTo>
                        <a:pt x="179" y="698"/>
                      </a:lnTo>
                      <a:lnTo>
                        <a:pt x="113" y="0"/>
                      </a:lnTo>
                      <a:lnTo>
                        <a:pt x="94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9521" name="Freeform 142"/>
                <p:cNvSpPr>
                  <a:spLocks/>
                </p:cNvSpPr>
                <p:nvPr/>
              </p:nvSpPr>
              <p:spPr bwMode="auto">
                <a:xfrm>
                  <a:off x="1784" y="3284"/>
                  <a:ext cx="65" cy="232"/>
                </a:xfrm>
                <a:custGeom>
                  <a:avLst/>
                  <a:gdLst>
                    <a:gd name="T0" fmla="*/ 8 w 195"/>
                    <a:gd name="T1" fmla="*/ 0 h 696"/>
                    <a:gd name="T2" fmla="*/ 0 w 195"/>
                    <a:gd name="T3" fmla="*/ 77 h 696"/>
                    <a:gd name="T4" fmla="*/ 22 w 195"/>
                    <a:gd name="T5" fmla="*/ 77 h 696"/>
                    <a:gd name="T6" fmla="*/ 22 w 195"/>
                    <a:gd name="T7" fmla="*/ 75 h 696"/>
                    <a:gd name="T8" fmla="*/ 2 w 195"/>
                    <a:gd name="T9" fmla="*/ 75 h 696"/>
                    <a:gd name="T10" fmla="*/ 10 w 195"/>
                    <a:gd name="T11" fmla="*/ 0 h 696"/>
                    <a:gd name="T12" fmla="*/ 8 w 195"/>
                    <a:gd name="T13" fmla="*/ 0 h 69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5"/>
                    <a:gd name="T22" fmla="*/ 0 h 696"/>
                    <a:gd name="T23" fmla="*/ 195 w 195"/>
                    <a:gd name="T24" fmla="*/ 696 h 69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5" h="696">
                      <a:moveTo>
                        <a:pt x="74" y="0"/>
                      </a:moveTo>
                      <a:lnTo>
                        <a:pt x="0" y="696"/>
                      </a:lnTo>
                      <a:lnTo>
                        <a:pt x="195" y="696"/>
                      </a:lnTo>
                      <a:lnTo>
                        <a:pt x="195" y="676"/>
                      </a:lnTo>
                      <a:lnTo>
                        <a:pt x="22" y="676"/>
                      </a:lnTo>
                      <a:lnTo>
                        <a:pt x="94" y="3"/>
                      </a:lnTo>
                      <a:lnTo>
                        <a:pt x="7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9522" name="Rectangle 143"/>
                <p:cNvSpPr>
                  <a:spLocks noChangeArrowheads="1"/>
                </p:cNvSpPr>
                <p:nvPr/>
              </p:nvSpPr>
              <p:spPr bwMode="auto">
                <a:xfrm>
                  <a:off x="1678" y="3291"/>
                  <a:ext cx="32" cy="13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23" name="Freeform 144"/>
                <p:cNvSpPr>
                  <a:spLocks/>
                </p:cNvSpPr>
                <p:nvPr/>
              </p:nvSpPr>
              <p:spPr bwMode="auto">
                <a:xfrm>
                  <a:off x="1610" y="3293"/>
                  <a:ext cx="76" cy="226"/>
                </a:xfrm>
                <a:custGeom>
                  <a:avLst/>
                  <a:gdLst>
                    <a:gd name="T0" fmla="*/ 0 w 227"/>
                    <a:gd name="T1" fmla="*/ 73 h 680"/>
                    <a:gd name="T2" fmla="*/ 0 w 227"/>
                    <a:gd name="T3" fmla="*/ 74 h 680"/>
                    <a:gd name="T4" fmla="*/ 0 w 227"/>
                    <a:gd name="T5" fmla="*/ 74 h 680"/>
                    <a:gd name="T6" fmla="*/ 0 w 227"/>
                    <a:gd name="T7" fmla="*/ 75 h 680"/>
                    <a:gd name="T8" fmla="*/ 1 w 227"/>
                    <a:gd name="T9" fmla="*/ 75 h 680"/>
                    <a:gd name="T10" fmla="*/ 1 w 227"/>
                    <a:gd name="T11" fmla="*/ 75 h 680"/>
                    <a:gd name="T12" fmla="*/ 2 w 227"/>
                    <a:gd name="T13" fmla="*/ 75 h 680"/>
                    <a:gd name="T14" fmla="*/ 2 w 227"/>
                    <a:gd name="T15" fmla="*/ 75 h 680"/>
                    <a:gd name="T16" fmla="*/ 3 w 227"/>
                    <a:gd name="T17" fmla="*/ 75 h 680"/>
                    <a:gd name="T18" fmla="*/ 3 w 227"/>
                    <a:gd name="T19" fmla="*/ 74 h 680"/>
                    <a:gd name="T20" fmla="*/ 3 w 227"/>
                    <a:gd name="T21" fmla="*/ 74 h 680"/>
                    <a:gd name="T22" fmla="*/ 25 w 227"/>
                    <a:gd name="T23" fmla="*/ 2 h 680"/>
                    <a:gd name="T24" fmla="*/ 25 w 227"/>
                    <a:gd name="T25" fmla="*/ 1 h 680"/>
                    <a:gd name="T26" fmla="*/ 25 w 227"/>
                    <a:gd name="T27" fmla="*/ 1 h 680"/>
                    <a:gd name="T28" fmla="*/ 25 w 227"/>
                    <a:gd name="T29" fmla="*/ 0 h 680"/>
                    <a:gd name="T30" fmla="*/ 25 w 227"/>
                    <a:gd name="T31" fmla="*/ 0 h 680"/>
                    <a:gd name="T32" fmla="*/ 24 w 227"/>
                    <a:gd name="T33" fmla="*/ 0 h 680"/>
                    <a:gd name="T34" fmla="*/ 24 w 227"/>
                    <a:gd name="T35" fmla="*/ 0 h 680"/>
                    <a:gd name="T36" fmla="*/ 23 w 227"/>
                    <a:gd name="T37" fmla="*/ 0 h 680"/>
                    <a:gd name="T38" fmla="*/ 23 w 227"/>
                    <a:gd name="T39" fmla="*/ 0 h 680"/>
                    <a:gd name="T40" fmla="*/ 23 w 227"/>
                    <a:gd name="T41" fmla="*/ 1 h 680"/>
                    <a:gd name="T42" fmla="*/ 22 w 227"/>
                    <a:gd name="T43" fmla="*/ 1 h 680"/>
                    <a:gd name="T44" fmla="*/ 0 w 227"/>
                    <a:gd name="T45" fmla="*/ 73 h 68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227"/>
                    <a:gd name="T70" fmla="*/ 0 h 680"/>
                    <a:gd name="T71" fmla="*/ 227 w 227"/>
                    <a:gd name="T72" fmla="*/ 680 h 680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227" h="680">
                      <a:moveTo>
                        <a:pt x="0" y="662"/>
                      </a:moveTo>
                      <a:lnTo>
                        <a:pt x="0" y="669"/>
                      </a:lnTo>
                      <a:lnTo>
                        <a:pt x="1" y="673"/>
                      </a:lnTo>
                      <a:lnTo>
                        <a:pt x="4" y="676"/>
                      </a:lnTo>
                      <a:lnTo>
                        <a:pt x="7" y="677"/>
                      </a:lnTo>
                      <a:lnTo>
                        <a:pt x="10" y="680"/>
                      </a:lnTo>
                      <a:lnTo>
                        <a:pt x="17" y="680"/>
                      </a:lnTo>
                      <a:lnTo>
                        <a:pt x="21" y="679"/>
                      </a:lnTo>
                      <a:lnTo>
                        <a:pt x="24" y="676"/>
                      </a:lnTo>
                      <a:lnTo>
                        <a:pt x="25" y="673"/>
                      </a:lnTo>
                      <a:lnTo>
                        <a:pt x="28" y="670"/>
                      </a:lnTo>
                      <a:lnTo>
                        <a:pt x="227" y="18"/>
                      </a:lnTo>
                      <a:lnTo>
                        <a:pt x="227" y="11"/>
                      </a:lnTo>
                      <a:lnTo>
                        <a:pt x="226" y="7"/>
                      </a:lnTo>
                      <a:lnTo>
                        <a:pt x="223" y="4"/>
                      </a:lnTo>
                      <a:lnTo>
                        <a:pt x="220" y="3"/>
                      </a:lnTo>
                      <a:lnTo>
                        <a:pt x="218" y="0"/>
                      </a:lnTo>
                      <a:lnTo>
                        <a:pt x="211" y="0"/>
                      </a:lnTo>
                      <a:lnTo>
                        <a:pt x="206" y="1"/>
                      </a:lnTo>
                      <a:lnTo>
                        <a:pt x="204" y="4"/>
                      </a:lnTo>
                      <a:lnTo>
                        <a:pt x="202" y="7"/>
                      </a:lnTo>
                      <a:lnTo>
                        <a:pt x="199" y="10"/>
                      </a:lnTo>
                      <a:lnTo>
                        <a:pt x="0" y="6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19524" name="Freeform 145"/>
                <p:cNvSpPr>
                  <a:spLocks/>
                </p:cNvSpPr>
                <p:nvPr/>
              </p:nvSpPr>
              <p:spPr bwMode="auto">
                <a:xfrm>
                  <a:off x="1703" y="3293"/>
                  <a:ext cx="61" cy="227"/>
                </a:xfrm>
                <a:custGeom>
                  <a:avLst/>
                  <a:gdLst>
                    <a:gd name="T0" fmla="*/ 17 w 185"/>
                    <a:gd name="T1" fmla="*/ 74 h 682"/>
                    <a:gd name="T2" fmla="*/ 17 w 185"/>
                    <a:gd name="T3" fmla="*/ 75 h 682"/>
                    <a:gd name="T4" fmla="*/ 18 w 185"/>
                    <a:gd name="T5" fmla="*/ 75 h 682"/>
                    <a:gd name="T6" fmla="*/ 18 w 185"/>
                    <a:gd name="T7" fmla="*/ 76 h 682"/>
                    <a:gd name="T8" fmla="*/ 19 w 185"/>
                    <a:gd name="T9" fmla="*/ 76 h 682"/>
                    <a:gd name="T10" fmla="*/ 19 w 185"/>
                    <a:gd name="T11" fmla="*/ 75 h 682"/>
                    <a:gd name="T12" fmla="*/ 20 w 185"/>
                    <a:gd name="T13" fmla="*/ 75 h 682"/>
                    <a:gd name="T14" fmla="*/ 20 w 185"/>
                    <a:gd name="T15" fmla="*/ 75 h 682"/>
                    <a:gd name="T16" fmla="*/ 20 w 185"/>
                    <a:gd name="T17" fmla="*/ 74 h 682"/>
                    <a:gd name="T18" fmla="*/ 3 w 185"/>
                    <a:gd name="T19" fmla="*/ 1 h 682"/>
                    <a:gd name="T20" fmla="*/ 3 w 185"/>
                    <a:gd name="T21" fmla="*/ 1 h 682"/>
                    <a:gd name="T22" fmla="*/ 2 w 185"/>
                    <a:gd name="T23" fmla="*/ 0 h 682"/>
                    <a:gd name="T24" fmla="*/ 2 w 185"/>
                    <a:gd name="T25" fmla="*/ 0 h 682"/>
                    <a:gd name="T26" fmla="*/ 1 w 185"/>
                    <a:gd name="T27" fmla="*/ 0 h 682"/>
                    <a:gd name="T28" fmla="*/ 1 w 185"/>
                    <a:gd name="T29" fmla="*/ 0 h 682"/>
                    <a:gd name="T30" fmla="*/ 0 w 185"/>
                    <a:gd name="T31" fmla="*/ 1 h 682"/>
                    <a:gd name="T32" fmla="*/ 0 w 185"/>
                    <a:gd name="T33" fmla="*/ 1 h 682"/>
                    <a:gd name="T34" fmla="*/ 0 w 185"/>
                    <a:gd name="T35" fmla="*/ 2 h 682"/>
                    <a:gd name="T36" fmla="*/ 17 w 185"/>
                    <a:gd name="T37" fmla="*/ 74 h 682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85"/>
                    <a:gd name="T58" fmla="*/ 0 h 682"/>
                    <a:gd name="T59" fmla="*/ 185 w 185"/>
                    <a:gd name="T60" fmla="*/ 682 h 682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85" h="682">
                      <a:moveTo>
                        <a:pt x="157" y="670"/>
                      </a:moveTo>
                      <a:lnTo>
                        <a:pt x="158" y="675"/>
                      </a:lnTo>
                      <a:lnTo>
                        <a:pt x="164" y="680"/>
                      </a:lnTo>
                      <a:lnTo>
                        <a:pt x="167" y="682"/>
                      </a:lnTo>
                      <a:lnTo>
                        <a:pt x="174" y="682"/>
                      </a:lnTo>
                      <a:lnTo>
                        <a:pt x="178" y="680"/>
                      </a:lnTo>
                      <a:lnTo>
                        <a:pt x="184" y="675"/>
                      </a:lnTo>
                      <a:lnTo>
                        <a:pt x="185" y="672"/>
                      </a:lnTo>
                      <a:lnTo>
                        <a:pt x="185" y="665"/>
                      </a:lnTo>
                      <a:lnTo>
                        <a:pt x="28" y="11"/>
                      </a:lnTo>
                      <a:lnTo>
                        <a:pt x="26" y="7"/>
                      </a:lnTo>
                      <a:lnTo>
                        <a:pt x="21" y="1"/>
                      </a:lnTo>
                      <a:lnTo>
                        <a:pt x="18" y="0"/>
                      </a:lnTo>
                      <a:lnTo>
                        <a:pt x="11" y="0"/>
                      </a:lnTo>
                      <a:lnTo>
                        <a:pt x="7" y="1"/>
                      </a:lnTo>
                      <a:lnTo>
                        <a:pt x="1" y="7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157" y="67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</p:grpSp>
        <p:sp>
          <p:nvSpPr>
            <p:cNvPr id="19471" name="Oval 163"/>
            <p:cNvSpPr>
              <a:spLocks noChangeArrowheads="1"/>
            </p:cNvSpPr>
            <p:nvPr/>
          </p:nvSpPr>
          <p:spPr bwMode="auto">
            <a:xfrm>
              <a:off x="4168775" y="1897063"/>
              <a:ext cx="156502" cy="144462"/>
            </a:xfrm>
            <a:prstGeom prst="ellipse">
              <a:avLst/>
            </a:prstGeom>
            <a:solidFill>
              <a:srgbClr val="80808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9538" y="4021138"/>
            <a:ext cx="5243512" cy="232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07C3E91-DFA5-421B-8ADC-D2EA203599CC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2048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520202BD-3C85-40DB-9D8D-AA9ACF893F05}" type="slidenum">
              <a:rPr lang="en-US" sz="800"/>
              <a:pPr algn="r"/>
              <a:t>5</a:t>
            </a:fld>
            <a:endParaRPr lang="en-US" sz="800"/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1497013" y="2859088"/>
            <a:ext cx="6664325" cy="3470275"/>
            <a:chOff x="4216476" y="3212976"/>
            <a:chExt cx="5345036" cy="2719277"/>
          </a:xfrm>
        </p:grpSpPr>
        <p:pic>
          <p:nvPicPr>
            <p:cNvPr id="20487" name="Content Placeholder 2"/>
            <p:cNvPicPr>
              <a:picLocks noChangeAspect="1" noChangeArrowheads="1"/>
            </p:cNvPicPr>
            <p:nvPr/>
          </p:nvPicPr>
          <p:blipFill>
            <a:blip r:embed="rId2"/>
            <a:srcRect l="59370" t="-359" r="-743" b="49966"/>
            <a:stretch>
              <a:fillRect/>
            </a:stretch>
          </p:blipFill>
          <p:spPr bwMode="auto">
            <a:xfrm>
              <a:off x="6761161" y="3212976"/>
              <a:ext cx="2800351" cy="2685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88" name="Content Placeholder 2"/>
            <p:cNvPicPr>
              <a:picLocks noChangeAspect="1" noChangeArrowheads="1"/>
            </p:cNvPicPr>
            <p:nvPr/>
          </p:nvPicPr>
          <p:blipFill>
            <a:blip r:embed="rId2"/>
            <a:srcRect r="62805" b="49330"/>
            <a:stretch>
              <a:fillRect/>
            </a:stretch>
          </p:blipFill>
          <p:spPr bwMode="auto">
            <a:xfrm>
              <a:off x="4264100" y="3232139"/>
              <a:ext cx="2517652" cy="27001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4216476" y="4723133"/>
              <a:ext cx="5328484" cy="281133"/>
            </a:xfrm>
            <a:prstGeom prst="rect">
              <a:avLst/>
            </a:prstGeom>
            <a:solidFill>
              <a:srgbClr val="FF0000">
                <a:alpha val="28000"/>
              </a:srgbClr>
            </a:solidFill>
            <a:ln w="38100" cap="flat" cmpd="sng" algn="ctr">
              <a:solidFill>
                <a:srgbClr val="FF0000"/>
              </a:solidFill>
              <a:prstDash val="dash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" lastClr="FFFFFF"/>
                </a:solidFill>
                <a:latin typeface="Arial"/>
                <a:cs typeface="+mn-cs"/>
              </a:endParaRPr>
            </a:p>
          </p:txBody>
        </p:sp>
      </p:grpSp>
      <p:sp>
        <p:nvSpPr>
          <p:cNvPr id="4" name="Content Placeholder 3"/>
          <p:cNvSpPr>
            <a:spLocks/>
          </p:cNvSpPr>
          <p:nvPr/>
        </p:nvSpPr>
        <p:spPr bwMode="auto">
          <a:xfrm>
            <a:off x="576263" y="128428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/>
              <a:t>Adequate selection of wear parts combined with a good wear parts management strategy of the crusher could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/>
              <a:t>Decrease the specific wear rate at the crusher and associated maintenance costs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/>
              <a:t>Increase the energy efficiency of the raw mill by around 5% or 1 kWh/t of raw material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/>
          </a:p>
        </p:txBody>
      </p:sp>
      <p:sp>
        <p:nvSpPr>
          <p:cNvPr id="20486" name="Title 4"/>
          <p:cNvSpPr>
            <a:spLocks/>
          </p:cNvSpPr>
          <p:nvPr/>
        </p:nvSpPr>
        <p:spPr bwMode="auto">
          <a:xfrm>
            <a:off x="533400" y="346075"/>
            <a:ext cx="877411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GB" sz="2400" b="1"/>
              <a:t>Potential Savings Through System Approach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ußzeilenplatzhalter 1"/>
          <p:cNvSpPr>
            <a:spLocks noGrp="1"/>
          </p:cNvSpPr>
          <p:nvPr>
            <p:ph type="ftr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/>
              <a:t>Wear Management - Crushing, CMS-MPT/LIA, Technical Development Program for PPE, 2014-20152015-08-04</a:t>
            </a:r>
          </a:p>
        </p:txBody>
      </p:sp>
      <p:sp>
        <p:nvSpPr>
          <p:cNvPr id="11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EE7AE5A-122D-42ED-9D50-DBC5C1A1B3C3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2150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78909BD5-8AC9-4836-83F3-28FC5C2945A9}" type="slidenum">
              <a:rPr lang="en-US" sz="800"/>
              <a:pPr algn="r"/>
              <a:t>6</a:t>
            </a:fld>
            <a:endParaRPr lang="en-US" sz="800"/>
          </a:p>
        </p:txBody>
      </p:sp>
      <p:sp>
        <p:nvSpPr>
          <p:cNvPr id="21508" name="Content Placeholder 3"/>
          <p:cNvSpPr>
            <a:spLocks/>
          </p:cNvSpPr>
          <p:nvPr/>
        </p:nvSpPr>
        <p:spPr bwMode="auto">
          <a:xfrm>
            <a:off x="560388" y="1323975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/>
              <a:t>To optimise the whole size reduction chain you have to include mining operations!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/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/>
              <a:t>Blasting is the cheapest form of size reduction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/>
              <a:t>Finer blast saves money on loading, hauling &amp; crushing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/>
              <a:t>Fragmentation is dependent of rock characteristics / geology</a:t>
            </a:r>
          </a:p>
        </p:txBody>
      </p:sp>
      <p:sp>
        <p:nvSpPr>
          <p:cNvPr id="21509" name="Title 4"/>
          <p:cNvSpPr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GB" sz="2400" b="1"/>
              <a:t>Further Influence: Raw Material Extraction</a:t>
            </a:r>
          </a:p>
        </p:txBody>
      </p:sp>
      <p:pic>
        <p:nvPicPr>
          <p:cNvPr id="21510" name="Content Placeholder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4038" y="1773238"/>
            <a:ext cx="8936037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Oval 6"/>
          <p:cNvSpPr>
            <a:spLocks noChangeArrowheads="1"/>
          </p:cNvSpPr>
          <p:nvPr/>
        </p:nvSpPr>
        <p:spPr bwMode="auto">
          <a:xfrm>
            <a:off x="2000250" y="2781300"/>
            <a:ext cx="792163" cy="1295400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21512" name="Oval 7"/>
          <p:cNvSpPr>
            <a:spLocks noChangeArrowheads="1"/>
          </p:cNvSpPr>
          <p:nvPr/>
        </p:nvSpPr>
        <p:spPr bwMode="auto">
          <a:xfrm>
            <a:off x="5745163" y="2781300"/>
            <a:ext cx="792162" cy="1295400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21513" name="Oval 8"/>
          <p:cNvSpPr>
            <a:spLocks noChangeArrowheads="1"/>
          </p:cNvSpPr>
          <p:nvPr/>
        </p:nvSpPr>
        <p:spPr bwMode="auto">
          <a:xfrm>
            <a:off x="344488" y="2565400"/>
            <a:ext cx="792162" cy="1295400"/>
          </a:xfrm>
          <a:prstGeom prst="ellips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GB" sz="2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0D7BFB6-74E8-4C3D-B801-BD5625F6CEFB}" type="slidenum">
              <a:rPr lang="en-US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253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12E5C265-389C-4EAF-B0C2-264AE19386C4}" type="slidenum">
              <a:rPr lang="en-US" sz="800"/>
              <a:pPr algn="r"/>
              <a:t>7</a:t>
            </a:fld>
            <a:endParaRPr lang="en-US" sz="800"/>
          </a:p>
        </p:txBody>
      </p:sp>
      <p:sp>
        <p:nvSpPr>
          <p:cNvPr id="22533" name="Title 2"/>
          <p:cNvSpPr>
            <a:spLocks/>
          </p:cNvSpPr>
          <p:nvPr/>
        </p:nvSpPr>
        <p:spPr bwMode="auto">
          <a:xfrm>
            <a:off x="560388" y="1944688"/>
            <a:ext cx="8785225" cy="105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lnSpc>
                <a:spcPct val="95000"/>
              </a:lnSpc>
            </a:pPr>
            <a:r>
              <a:rPr lang="en-GB" sz="3400" b="1"/>
              <a:t>Crusher Wear Parts</a:t>
            </a:r>
          </a:p>
        </p:txBody>
      </p:sp>
      <p:sp>
        <p:nvSpPr>
          <p:cNvPr id="22534" name="Subtitle 2"/>
          <p:cNvSpPr>
            <a:spLocks/>
          </p:cNvSpPr>
          <p:nvPr/>
        </p:nvSpPr>
        <p:spPr bwMode="auto">
          <a:xfrm>
            <a:off x="552450" y="522288"/>
            <a:ext cx="6416675" cy="67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ts val="1200"/>
              </a:spcBef>
              <a:buClr>
                <a:schemeClr val="accent1"/>
              </a:buClr>
              <a:buFont typeface="Arial" charset="0"/>
              <a:buNone/>
            </a:pPr>
            <a:r>
              <a:rPr lang="en-US" sz="2000"/>
              <a:t>Wear Management - Crushing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28C1E68-B37D-45DA-87F5-CB66163FDEFB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355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B411BFF6-F7E6-44E1-9215-C54BFA5157E0}" type="slidenum">
              <a:rPr lang="en-US" sz="800"/>
              <a:pPr algn="r"/>
              <a:t>8</a:t>
            </a:fld>
            <a:endParaRPr lang="en-US" sz="800"/>
          </a:p>
        </p:txBody>
      </p:sp>
      <p:sp>
        <p:nvSpPr>
          <p:cNvPr id="147" name="Content Placeholder 146"/>
          <p:cNvSpPr>
            <a:spLocks/>
          </p:cNvSpPr>
          <p:nvPr/>
        </p:nvSpPr>
        <p:spPr bwMode="auto">
          <a:xfrm>
            <a:off x="560388" y="1320800"/>
            <a:ext cx="8640762" cy="168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 dirty="0"/>
              <a:t>Impact &amp; hammer crushers are the most commonly used machines</a:t>
            </a:r>
          </a:p>
          <a:p>
            <a:pPr eaLnBrk="0" hangingPunct="0">
              <a:spcBef>
                <a:spcPts val="1200"/>
              </a:spcBef>
              <a:buClr>
                <a:schemeClr val="accent1"/>
              </a:buClr>
            </a:pPr>
            <a:endParaRPr lang="en-GB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 dirty="0" smtClean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 dirty="0" smtClean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 dirty="0" smtClean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 dirty="0" smtClean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GB" sz="2000" dirty="0" smtClean="0"/>
              <a:t>Holcim </a:t>
            </a:r>
            <a:r>
              <a:rPr lang="en-GB" sz="2000" dirty="0"/>
              <a:t>spends around 20 </a:t>
            </a:r>
            <a:r>
              <a:rPr lang="en-GB" sz="2000" dirty="0" err="1"/>
              <a:t>mio</a:t>
            </a:r>
            <a:r>
              <a:rPr lang="en-GB" sz="2000" dirty="0"/>
              <a:t> CHF/a for crusher wear </a:t>
            </a:r>
            <a:r>
              <a:rPr lang="en-GB" sz="2000" dirty="0" smtClean="0"/>
              <a:t>parts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GB" sz="2000" dirty="0"/>
          </a:p>
        </p:txBody>
      </p:sp>
      <p:sp>
        <p:nvSpPr>
          <p:cNvPr id="23561" name="Title 3"/>
          <p:cNvSpPr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GB" sz="2400" b="1"/>
              <a:t>Significance of Crusher Wear Parts</a:t>
            </a:r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56" y="1821820"/>
            <a:ext cx="5040560" cy="3489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124C1DC-9515-4F19-8892-1128511D8A17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457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67AD7BA8-D892-4F00-BE15-5C861482A645}" type="slidenum">
              <a:rPr lang="en-US" sz="800"/>
              <a:pPr algn="r"/>
              <a:t>9</a:t>
            </a:fld>
            <a:endParaRPr lang="en-US" sz="800"/>
          </a:p>
        </p:txBody>
      </p:sp>
      <p:sp>
        <p:nvSpPr>
          <p:cNvPr id="24580" name="Title 4"/>
          <p:cNvSpPr>
            <a:spLocks/>
          </p:cNvSpPr>
          <p:nvPr/>
        </p:nvSpPr>
        <p:spPr bwMode="auto">
          <a:xfrm>
            <a:off x="546100" y="344488"/>
            <a:ext cx="877411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GB" sz="2400" b="1"/>
              <a:t>Wear Rates can be Expressed as NET or GROSS</a:t>
            </a:r>
          </a:p>
        </p:txBody>
      </p: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4665663" y="4149725"/>
            <a:ext cx="4343400" cy="2032000"/>
            <a:chOff x="4533529" y="4077072"/>
            <a:chExt cx="4343400" cy="2032248"/>
          </a:xfrm>
        </p:grpSpPr>
        <p:sp>
          <p:nvSpPr>
            <p:cNvPr id="10" name="Rectangle 1037"/>
            <p:cNvSpPr>
              <a:spLocks noChangeArrowheads="1"/>
            </p:cNvSpPr>
            <p:nvPr/>
          </p:nvSpPr>
          <p:spPr bwMode="auto">
            <a:xfrm>
              <a:off x="4533529" y="4286648"/>
              <a:ext cx="1752600" cy="39057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/>
            <a:lstStyle/>
            <a:p>
              <a:pPr marL="290513" indent="-29051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cs typeface="+mn-cs"/>
                </a:rPr>
                <a:t>Gross wear =</a:t>
              </a:r>
              <a:r>
                <a:rPr lang="en-GB" b="1" dirty="0"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cs typeface="+mn-cs"/>
                </a:rPr>
                <a:t>  </a:t>
              </a:r>
            </a:p>
          </p:txBody>
        </p:sp>
        <p:sp>
          <p:nvSpPr>
            <p:cNvPr id="11" name="Rectangle 1038"/>
            <p:cNvSpPr>
              <a:spLocks noChangeArrowheads="1"/>
            </p:cNvSpPr>
            <p:nvPr/>
          </p:nvSpPr>
          <p:spPr bwMode="auto">
            <a:xfrm>
              <a:off x="6286129" y="4077072"/>
              <a:ext cx="1762125" cy="39057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/>
            <a:lstStyle/>
            <a:p>
              <a:pPr marL="290513" indent="-29051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cs typeface="+mn-cs"/>
                </a:rPr>
                <a:t>Initial weight </a:t>
              </a:r>
            </a:p>
          </p:txBody>
        </p:sp>
        <p:sp>
          <p:nvSpPr>
            <p:cNvPr id="12" name="Rectangle 1040"/>
            <p:cNvSpPr>
              <a:spLocks noChangeArrowheads="1"/>
            </p:cNvSpPr>
            <p:nvPr/>
          </p:nvSpPr>
          <p:spPr bwMode="auto">
            <a:xfrm>
              <a:off x="6362329" y="4515275"/>
              <a:ext cx="1600200" cy="39057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/>
            <a:lstStyle/>
            <a:p>
              <a:pPr marL="290513" indent="-29051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cs typeface="+mn-cs"/>
                </a:rPr>
                <a:t>Production </a:t>
              </a:r>
            </a:p>
          </p:txBody>
        </p:sp>
        <p:sp>
          <p:nvSpPr>
            <p:cNvPr id="24599" name="AutoShape 1047"/>
            <p:cNvSpPr>
              <a:spLocks noChangeArrowheads="1"/>
            </p:cNvSpPr>
            <p:nvPr/>
          </p:nvSpPr>
          <p:spPr bwMode="auto">
            <a:xfrm>
              <a:off x="5752729" y="5728320"/>
              <a:ext cx="2209800" cy="381000"/>
            </a:xfrm>
            <a:prstGeom prst="wedgeRectCallout">
              <a:avLst>
                <a:gd name="adj1" fmla="val -67815"/>
                <a:gd name="adj2" fmla="val -33500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GB" b="1"/>
                <a:t>What we pay</a:t>
              </a:r>
            </a:p>
          </p:txBody>
        </p:sp>
        <p:sp>
          <p:nvSpPr>
            <p:cNvPr id="24600" name="Line 1063"/>
            <p:cNvSpPr>
              <a:spLocks noChangeShapeType="1"/>
            </p:cNvSpPr>
            <p:nvPr/>
          </p:nvSpPr>
          <p:spPr bwMode="auto">
            <a:xfrm>
              <a:off x="6209929" y="4458072"/>
              <a:ext cx="1676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7" name="Rectangle 1064"/>
            <p:cNvSpPr>
              <a:spLocks noChangeArrowheads="1"/>
            </p:cNvSpPr>
            <p:nvPr/>
          </p:nvSpPr>
          <p:spPr bwMode="auto">
            <a:xfrm>
              <a:off x="7962529" y="4296174"/>
              <a:ext cx="914400" cy="39057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/>
            <a:lstStyle/>
            <a:p>
              <a:pPr marL="290513" indent="-29051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cs typeface="+mn-cs"/>
                </a:rPr>
                <a:t>(GW)</a:t>
              </a:r>
            </a:p>
          </p:txBody>
        </p:sp>
      </p:grpSp>
      <p:grpSp>
        <p:nvGrpSpPr>
          <p:cNvPr id="25" name="Group 24"/>
          <p:cNvGrpSpPr>
            <a:grpSpLocks/>
          </p:cNvGrpSpPr>
          <p:nvPr/>
        </p:nvGrpSpPr>
        <p:grpSpPr bwMode="auto">
          <a:xfrm>
            <a:off x="4808538" y="1557338"/>
            <a:ext cx="4198937" cy="1814512"/>
            <a:chOff x="4685928" y="1316360"/>
            <a:chExt cx="4198938" cy="1813570"/>
          </a:xfrm>
        </p:grpSpPr>
        <p:sp>
          <p:nvSpPr>
            <p:cNvPr id="7" name="Rectangle 1028"/>
            <p:cNvSpPr txBox="1">
              <a:spLocks noChangeArrowheads="1"/>
            </p:cNvSpPr>
            <p:nvPr/>
          </p:nvSpPr>
          <p:spPr>
            <a:xfrm>
              <a:off x="4685928" y="1544841"/>
              <a:ext cx="1905000" cy="390322"/>
            </a:xfrm>
            <a:prstGeom prst="rect">
              <a:avLst/>
            </a:prstGeom>
          </p:spPr>
          <p:txBody>
            <a:bodyPr lIns="0" tIns="0" rIns="0" bIns="0">
              <a:normAutofit/>
            </a:bodyPr>
            <a:lstStyle>
              <a:lvl1pPr marL="265113" indent="-265113" algn="l" defTabSz="914400" rtl="0" eaLnBrk="1" latinLnBrk="0" hangingPunct="1">
                <a:spcBef>
                  <a:spcPts val="576"/>
                </a:spcBef>
                <a:spcAft>
                  <a:spcPts val="864"/>
                </a:spcAft>
                <a:buClr>
                  <a:srgbClr val="FF0000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8163" indent="-273050" algn="l" defTabSz="914400" rtl="0" eaLnBrk="1" latinLnBrk="0" hangingPunct="1">
                <a:spcBef>
                  <a:spcPts val="0"/>
                </a:spcBef>
                <a:buClr>
                  <a:srgbClr val="FF0000"/>
                </a:buClr>
                <a:buSzPct val="60000"/>
                <a:buFont typeface="Webdings" pitchFamily="18" charset="2"/>
                <a:buChar char="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95350" indent="-179388" algn="l" defTabSz="914400" rtl="0" eaLnBrk="1" latinLnBrk="0" hangingPunct="1">
                <a:spcBef>
                  <a:spcPts val="720"/>
                </a:spcBef>
                <a:buClr>
                  <a:srgbClr val="FF0000"/>
                </a:buClr>
                <a:buFont typeface="Arial" pitchFamily="34" charset="0"/>
                <a:buChar char="-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58888" indent="-184150" algn="l" defTabSz="914400" rtl="0" eaLnBrk="1" latinLnBrk="0" hangingPunct="1">
                <a:spcBef>
                  <a:spcPts val="0"/>
                </a:spcBef>
                <a:buClr>
                  <a:srgbClr val="FF0000"/>
                </a:buClr>
                <a:buFont typeface="Arial" pitchFamily="34" charset="0"/>
                <a:buChar char="-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616075" indent="-174625" algn="l" defTabSz="914400" rtl="0" eaLnBrk="1" latinLnBrk="0" hangingPunct="1">
                <a:spcBef>
                  <a:spcPts val="0"/>
                </a:spcBef>
                <a:buClr>
                  <a:srgbClr val="FF0000"/>
                </a:buClr>
                <a:buFont typeface="Arial" pitchFamily="34" charset="0"/>
                <a:buChar char="-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90000"/>
                </a:lnSpc>
                <a:buFont typeface="Wingdings" pitchFamily="2" charset="2"/>
                <a:buNone/>
                <a:defRPr/>
              </a:pPr>
              <a:r>
                <a:rPr lang="en-GB" sz="2000" b="1" dirty="0" smtClean="0">
                  <a:solidFill>
                    <a:srgbClr val="00B05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Net wear =  </a:t>
              </a:r>
              <a:endParaRPr lang="en-GB" sz="20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8" name="Rectangle 1034"/>
            <p:cNvSpPr>
              <a:spLocks noChangeArrowheads="1"/>
            </p:cNvSpPr>
            <p:nvPr/>
          </p:nvSpPr>
          <p:spPr bwMode="auto">
            <a:xfrm>
              <a:off x="6286128" y="1316360"/>
              <a:ext cx="1533525" cy="39032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/>
            <a:lstStyle/>
            <a:p>
              <a:pPr marL="290513" indent="-29051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cs typeface="+mn-cs"/>
                </a:rPr>
                <a:t>Weight loss </a:t>
              </a:r>
            </a:p>
          </p:txBody>
        </p:sp>
        <p:sp>
          <p:nvSpPr>
            <p:cNvPr id="9" name="Rectangle 1036"/>
            <p:cNvSpPr>
              <a:spLocks noChangeArrowheads="1"/>
            </p:cNvSpPr>
            <p:nvPr/>
          </p:nvSpPr>
          <p:spPr bwMode="auto">
            <a:xfrm>
              <a:off x="6362328" y="1697162"/>
              <a:ext cx="1600200" cy="39032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/>
            <a:lstStyle/>
            <a:p>
              <a:pPr marL="290513" indent="-29051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b="1"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cs typeface="+mn-cs"/>
                </a:rPr>
                <a:t>Production </a:t>
              </a:r>
            </a:p>
          </p:txBody>
        </p:sp>
        <p:sp>
          <p:nvSpPr>
            <p:cNvPr id="24593" name="AutoShape 1048"/>
            <p:cNvSpPr>
              <a:spLocks noChangeArrowheads="1"/>
            </p:cNvSpPr>
            <p:nvPr/>
          </p:nvSpPr>
          <p:spPr bwMode="auto">
            <a:xfrm>
              <a:off x="4685928" y="2636912"/>
              <a:ext cx="4083495" cy="493018"/>
            </a:xfrm>
            <a:prstGeom prst="wedgeRectCallout">
              <a:avLst>
                <a:gd name="adj1" fmla="val -33722"/>
                <a:gd name="adj2" fmla="val -202500"/>
              </a:avLst>
            </a:prstGeom>
            <a:solidFill>
              <a:schemeClr val="bg1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GB" b="1"/>
                <a:t>Indicates the material abrasiveness</a:t>
              </a:r>
            </a:p>
          </p:txBody>
        </p:sp>
        <p:sp>
          <p:nvSpPr>
            <p:cNvPr id="24594" name="Line 1062"/>
            <p:cNvSpPr>
              <a:spLocks noChangeShapeType="1"/>
            </p:cNvSpPr>
            <p:nvPr/>
          </p:nvSpPr>
          <p:spPr bwMode="auto">
            <a:xfrm>
              <a:off x="6209929" y="1716410"/>
              <a:ext cx="1676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8" name="Rectangle 1064"/>
            <p:cNvSpPr>
              <a:spLocks noChangeArrowheads="1"/>
            </p:cNvSpPr>
            <p:nvPr/>
          </p:nvSpPr>
          <p:spPr bwMode="auto">
            <a:xfrm>
              <a:off x="7970466" y="1495654"/>
              <a:ext cx="914400" cy="39032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/>
            <a:lstStyle/>
            <a:p>
              <a:pPr marL="290513" indent="-29051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20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+mn-lt"/>
                  <a:cs typeface="+mn-cs"/>
                </a:rPr>
                <a:t>(NW)</a:t>
              </a:r>
            </a:p>
          </p:txBody>
        </p:sp>
      </p:grpSp>
      <p:grpSp>
        <p:nvGrpSpPr>
          <p:cNvPr id="24583" name="Group 23"/>
          <p:cNvGrpSpPr>
            <a:grpSpLocks/>
          </p:cNvGrpSpPr>
          <p:nvPr/>
        </p:nvGrpSpPr>
        <p:grpSpPr bwMode="auto">
          <a:xfrm>
            <a:off x="920750" y="1268413"/>
            <a:ext cx="2952750" cy="4897437"/>
            <a:chOff x="920552" y="954063"/>
            <a:chExt cx="3553691" cy="5427265"/>
          </a:xfrm>
        </p:grpSpPr>
        <p:pic>
          <p:nvPicPr>
            <p:cNvPr id="24584" name="Picture 5"/>
            <p:cNvPicPr>
              <a:picLocks noChangeAspect="1"/>
            </p:cNvPicPr>
            <p:nvPr/>
          </p:nvPicPr>
          <p:blipFill>
            <a:blip r:embed="rId2"/>
            <a:srcRect t="2625" b="7143"/>
            <a:stretch>
              <a:fillRect/>
            </a:stretch>
          </p:blipFill>
          <p:spPr bwMode="auto">
            <a:xfrm>
              <a:off x="920552" y="980728"/>
              <a:ext cx="3553691" cy="540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9" name="Straight Connector 18"/>
            <p:cNvCxnSpPr/>
            <p:nvPr/>
          </p:nvCxnSpPr>
          <p:spPr>
            <a:xfrm flipH="1">
              <a:off x="2322923" y="1196839"/>
              <a:ext cx="215897" cy="738882"/>
            </a:xfrm>
            <a:prstGeom prst="line">
              <a:avLst/>
            </a:prstGeom>
            <a:ln w="76200">
              <a:solidFill>
                <a:srgbClr val="00B050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2361134" y="1844240"/>
              <a:ext cx="1079482" cy="121387"/>
            </a:xfrm>
            <a:prstGeom prst="line">
              <a:avLst/>
            </a:prstGeom>
            <a:ln w="76200">
              <a:solidFill>
                <a:srgbClr val="00B050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494113" y="1316467"/>
              <a:ext cx="0" cy="527773"/>
            </a:xfrm>
            <a:prstGeom prst="line">
              <a:avLst/>
            </a:prstGeom>
            <a:ln w="76200">
              <a:solidFill>
                <a:srgbClr val="00B050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2899920" y="954063"/>
              <a:ext cx="613299" cy="323701"/>
            </a:xfrm>
            <a:prstGeom prst="line">
              <a:avLst/>
            </a:prstGeom>
            <a:ln w="76200">
              <a:solidFill>
                <a:srgbClr val="00B050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2538819" y="954063"/>
              <a:ext cx="361100" cy="242776"/>
            </a:xfrm>
            <a:prstGeom prst="line">
              <a:avLst/>
            </a:prstGeom>
            <a:ln w="76200">
              <a:solidFill>
                <a:srgbClr val="00B050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LH1004"/>
  <p:tag name="LANGUAGE" val="1033"/>
  <p:tag name="BRAND" val="100"/>
  <p:tag name="LOGO" val="100"/>
  <p:tag name="COPYRIGHT" val="2015"/>
  <p:tag name="DATE" val="2015-08-04"/>
  <p:tag name="LEGALTEXT" val="LafargeHolcim"/>
  <p:tag name="CLASSIFICATION" val="0"/>
  <p:tag name="TITLEBANDCOL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TitleImag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TitleBan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ineHider"/>
</p:tagLst>
</file>

<file path=ppt/theme/theme1.xml><?xml version="1.0" encoding="utf-8"?>
<a:theme xmlns:a="http://schemas.openxmlformats.org/drawingml/2006/main" name="blank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marL="180975" indent="-180975">
          <a:buClr>
            <a:schemeClr val="accent1"/>
          </a:buClr>
          <a:buFont typeface="Arial" panose="020B0604020202020204" pitchFamily="34" charset="0"/>
          <a:buChar char="•"/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1097</Words>
  <Application>Microsoft Office PowerPoint</Application>
  <PresentationFormat>A4 Paper (210x297 mm)</PresentationFormat>
  <Paragraphs>272</Paragraphs>
  <Slides>33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blank</vt:lpstr>
      <vt:lpstr>Image bitmap</vt:lpstr>
      <vt:lpstr>Crushing Tools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Holcim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 Piccinno</dc:creator>
  <cp:lastModifiedBy>Alejandro Guerrero Gutierrez</cp:lastModifiedBy>
  <cp:revision>4</cp:revision>
  <dcterms:created xsi:type="dcterms:W3CDTF">2015-10-02T13:37:29Z</dcterms:created>
  <dcterms:modified xsi:type="dcterms:W3CDTF">2015-10-30T10:48:19Z</dcterms:modified>
</cp:coreProperties>
</file>